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56" r:id="rId3"/>
    <p:sldId id="284" r:id="rId4"/>
    <p:sldId id="285" r:id="rId5"/>
    <p:sldId id="288" r:id="rId6"/>
    <p:sldId id="289" r:id="rId7"/>
    <p:sldId id="287" r:id="rId8"/>
    <p:sldId id="290" r:id="rId9"/>
    <p:sldId id="291" r:id="rId10"/>
    <p:sldId id="293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21" autoAdjust="0"/>
    <p:restoredTop sz="90704" autoAdjust="0"/>
  </p:normalViewPr>
  <p:slideViewPr>
    <p:cSldViewPr snapToGrid="0">
      <p:cViewPr varScale="1">
        <p:scale>
          <a:sx n="65" d="100"/>
          <a:sy n="65" d="100"/>
        </p:scale>
        <p:origin x="10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D299AE-A771-41C2-9CCD-0DD9EE8F8F20}" type="datetimeFigureOut">
              <a:rPr lang="it-IT" smtClean="0"/>
              <a:t>18/11/2020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EC7852-DF36-4613-9544-152C1B5DF0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2746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Cosa si intende con la parola team secondo voi? …… spiegazione</a:t>
            </a:r>
          </a:p>
          <a:p>
            <a:r>
              <a:rPr lang="it-IT" dirty="0"/>
              <a:t>Quali sono le differenze tra un tema e un gruppo?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C7852-DF36-4613-9544-152C1B5DF030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316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C7852-DF36-4613-9544-152C1B5DF030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4570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Come possiamo gestire un team secondo voi?...... Creandone uno efficace. Come? Attraverso un metodo strutturato/preciso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C7852-DF36-4613-9544-152C1B5DF030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7289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Le otto caratteristiche di un team ad alte performance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C7852-DF36-4613-9544-152C1B5DF030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4466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878371-9458-4C68-98B8-1502BCF364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0D3174F-DC6F-4315-90D9-855B45661E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BE02328-A029-44CD-B535-9D6D82427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25DF2-0439-4F45-A886-07B1FCC91F3E}" type="datetimeFigureOut">
              <a:rPr lang="it-IT" smtClean="0"/>
              <a:t>18/11/2020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57FFFDA-48B5-45EF-BC28-366F38DC3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353DBE3-FBE5-423C-8460-05B41B95D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B0BC5-AC48-4998-AC14-4E522038AA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9631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033B8A-B2B7-44C2-80CA-460450C0F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D1C6282-77D2-45C3-8F9D-BD97C80ED4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C43490D-E26F-40BC-83BB-101182AEF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25DF2-0439-4F45-A886-07B1FCC91F3E}" type="datetimeFigureOut">
              <a:rPr lang="it-IT" smtClean="0"/>
              <a:t>18/11/2020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9E7EB87-EF40-4B23-8C30-F65DD8688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99A4CA9-A93D-4570-979B-4B696871B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B0BC5-AC48-4998-AC14-4E522038AA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487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33A8C10-5A57-4582-878B-157DE1B50E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5B625C7-BAC4-4DD9-B2FB-588C0BA5FE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58881F5-3944-4A4E-9E13-C91797AA4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25DF2-0439-4F45-A886-07B1FCC91F3E}" type="datetimeFigureOut">
              <a:rPr lang="it-IT" smtClean="0"/>
              <a:t>18/11/2020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2510720-F366-447A-8CFB-8307B9514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54267F3-1A7F-4791-80BC-F07772E8B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B0BC5-AC48-4998-AC14-4E522038AA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5807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044B7-7BC5-499D-8A4B-5FE0D9FB9F2B}" type="datetime1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1068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735F7-C8E0-48D4-B544-16AE6D697A02}" type="datetime1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515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35D08-B656-4B47-AFDA-E7C05A46B24F}" type="datetime1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5283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E7C35-DC3B-4FD4-BA6B-8E3EEA1162EF}" type="datetime1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241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40F76-808F-43DA-8181-BD0CC8111D74}" type="datetime1">
              <a:rPr lang="en-US" smtClean="0"/>
              <a:t>11/18/2020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2374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852C4-9E3B-4488-A341-19E908518596}" type="datetime1">
              <a:rPr lang="en-US" smtClean="0"/>
              <a:t>11/18/2020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2976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751A7-F258-45AF-BBFD-57AD0F97A4F9}" type="datetime1">
              <a:rPr lang="en-US" smtClean="0"/>
              <a:t>11/18/2020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9948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2452-C647-46E2-8B68-65C21923B1F9}" type="datetime1">
              <a:rPr lang="en-US" smtClean="0"/>
              <a:t>11/18/2020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798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CC0B853-F263-46D1-9A5A-51EEBB314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87E5E8F-4EBB-4FA4-B8A9-A68D57AFCA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4277F14-F8CA-4FFD-BCD6-43E6DB224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25DF2-0439-4F45-A886-07B1FCC91F3E}" type="datetimeFigureOut">
              <a:rPr lang="it-IT" smtClean="0"/>
              <a:t>18/11/2020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88284C9-4F78-4A73-9432-503D317ED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67ABAFF-1452-45A2-B8E0-5D1F39340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B0BC5-AC48-4998-AC14-4E522038AA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90219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4DE87-51DB-47C6-A2B4-4D4B859F3DE6}" type="datetime1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078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01E7A-7146-48D0-A8EF-E1513A8665F2}" type="datetime1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373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EA774-4977-4E96-B1C8-DACD1C8B6FB9}" type="datetime1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3886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5FDCA-05A8-41D9-80A5-EE698279A1D0}" type="datetime1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423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170CA6-D68E-4BDE-8B13-7C3AC36EC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F648F0C-C18F-4482-BBED-B8167E3EF7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0D87EFA-C617-4BCE-8B0A-EA80A5F75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25DF2-0439-4F45-A886-07B1FCC91F3E}" type="datetimeFigureOut">
              <a:rPr lang="it-IT" smtClean="0"/>
              <a:t>18/11/2020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3D65FD5-C8DF-420D-8B25-51376B7B4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6DBCD92-A525-46AB-BDAB-DF475329A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B0BC5-AC48-4998-AC14-4E522038AA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5374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BDA0A9-89FA-4CFE-A7DA-84831ABD1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1751C64-3A4A-47FF-AD15-323208E1A4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C5E3E3A-6D5C-4B56-AA6B-7A1F65141A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360FDDF-3846-4FB1-8189-2F77539E6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25DF2-0439-4F45-A886-07B1FCC91F3E}" type="datetimeFigureOut">
              <a:rPr lang="it-IT" smtClean="0"/>
              <a:t>18/11/2020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B6D7927-D46E-4AD6-9FB5-34541B3B7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9D67506-95AE-4C6B-91FE-1813A5AE3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B0BC5-AC48-4998-AC14-4E522038AA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1716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6D56840-9107-48FA-B99C-455C0918E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82CD731-3491-4E36-979B-0F623F5B76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7EAD879-7173-4EBE-B93F-EB6A0BBB8A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9EED374-512C-4AD7-B8A7-10A4261C0E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DF0C2DE-095F-4AE2-A8AE-5BBA92DAE2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D556438B-1EEC-4F19-ADCF-8F47C6F6F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25DF2-0439-4F45-A886-07B1FCC91F3E}" type="datetimeFigureOut">
              <a:rPr lang="it-IT" smtClean="0"/>
              <a:t>18/11/2020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10D0AA9-A5D8-43C7-B19A-608619172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59F80C3F-23BC-4DC1-8DB4-96A6310AB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B0BC5-AC48-4998-AC14-4E522038AA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1291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C5F013-B267-4DFC-B6C8-AA9C14552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653BF917-8560-4743-9AD5-488939E8B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25DF2-0439-4F45-A886-07B1FCC91F3E}" type="datetimeFigureOut">
              <a:rPr lang="it-IT" smtClean="0"/>
              <a:t>18/11/2020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08919BD-4222-4AF5-B2D2-4CD94BAA4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8DCA933-D55F-43D8-A428-D7CCAD6C6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B0BC5-AC48-4998-AC14-4E522038AA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9765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D6E2CBC-8E00-411A-9383-A19160430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25DF2-0439-4F45-A886-07B1FCC91F3E}" type="datetimeFigureOut">
              <a:rPr lang="it-IT" smtClean="0"/>
              <a:t>18/11/2020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C075DB1-931E-4AAF-9B32-14516D5A4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B459C69-8553-4D40-A2F6-C3B945758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B0BC5-AC48-4998-AC14-4E522038AA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4073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DAE923A-EED0-439F-8198-2B2DFEAB5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589999C-21E1-4D03-8D06-68B6D99AD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8E06470-1AB7-446E-9777-AA87BA30F6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8BA4FCD-5474-4563-B0B8-4726DAA79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25DF2-0439-4F45-A886-07B1FCC91F3E}" type="datetimeFigureOut">
              <a:rPr lang="it-IT" smtClean="0"/>
              <a:t>18/11/2020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8EC9DFF-8C69-4F27-B74C-6B0AF3262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8B4B0A1-6AD5-4B2E-BFA0-68349D98A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B0BC5-AC48-4998-AC14-4E522038AA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4975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4032D2-D192-432F-A09F-538842329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463503BC-1BD6-42E4-AF6E-20A32258BB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34C94AE-4749-4BD0-BEB1-231703391C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CF67D24-30E3-44EF-B54E-8444B559F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25DF2-0439-4F45-A886-07B1FCC91F3E}" type="datetimeFigureOut">
              <a:rPr lang="it-IT" smtClean="0"/>
              <a:t>18/11/2020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623616D-8DBF-4ECA-95A3-038F72FB2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6496B87-D820-403D-9CC3-F88863811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B0BC5-AC48-4998-AC14-4E522038AA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8956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8599FB1A-8230-4195-A403-9565F280E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3D25CD4-1C6E-43CC-AD78-EB66FFD30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6D1426C-46A1-4469-A270-97EB99F605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25DF2-0439-4F45-A886-07B1FCC91F3E}" type="datetimeFigureOut">
              <a:rPr lang="it-IT" smtClean="0"/>
              <a:t>18/11/2020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198210C-47BA-4D56-9283-6FA8D0B445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2980FDD-8223-422C-B1BD-040D6FD961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B0BC5-AC48-4998-AC14-4E522038AA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335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635C8-6F9B-4A28-970B-5C06F2127040}" type="datetime1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395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Gestione dei collaboratori: lavorare in team - Working Papers">
            <a:extLst>
              <a:ext uri="{FF2B5EF4-FFF2-40B4-BE49-F238E27FC236}">
                <a16:creationId xmlns:a16="http://schemas.microsoft.com/office/drawing/2014/main" id="{207C9B8B-E648-4D8F-83CE-9F99A3E090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3" b="13923"/>
          <a:stretch/>
        </p:blipFill>
        <p:spPr bwMode="auto">
          <a:xfrm>
            <a:off x="-1" y="0"/>
            <a:ext cx="12192000" cy="685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44179567-0793-4BCB-8F95-4E82013445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79279" y="4552234"/>
            <a:ext cx="5319433" cy="1262225"/>
          </a:xfrm>
          <a:solidFill>
            <a:srgbClr val="FF6600"/>
          </a:solidFill>
        </p:spPr>
        <p:txBody>
          <a:bodyPr anchor="t">
            <a:normAutofit fontScale="90000"/>
          </a:bodyPr>
          <a:lstStyle/>
          <a:p>
            <a:r>
              <a:rPr lang="it-IT" sz="4800" i="1" dirty="0">
                <a:latin typeface="Elephant" panose="02020904090505020303" pitchFamily="18" charset="0"/>
              </a:rPr>
              <a:t>Webinar: </a:t>
            </a:r>
            <a:br>
              <a:rPr lang="it-IT" sz="4800" i="1" dirty="0">
                <a:latin typeface="Elephant" panose="02020904090505020303" pitchFamily="18" charset="0"/>
              </a:rPr>
            </a:br>
            <a:r>
              <a:rPr lang="it-IT" sz="4800" i="1" dirty="0">
                <a:latin typeface="Elephant" panose="02020904090505020303" pitchFamily="18" charset="0"/>
              </a:rPr>
              <a:t>Gestione del team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B26D9126-4D1A-435C-92FD-2EFD34104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83466"/>
            <a:ext cx="5444264" cy="6374535"/>
          </a:xfrm>
          <a:custGeom>
            <a:avLst/>
            <a:gdLst>
              <a:gd name="connsiteX0" fmla="*/ 2098246 w 5444264"/>
              <a:gd name="connsiteY0" fmla="*/ 0 h 6374535"/>
              <a:gd name="connsiteX1" fmla="*/ 5444264 w 5444264"/>
              <a:gd name="connsiteY1" fmla="*/ 3346018 h 6374535"/>
              <a:gd name="connsiteX2" fmla="*/ 3693157 w 5444264"/>
              <a:gd name="connsiteY2" fmla="*/ 6288190 h 6374535"/>
              <a:gd name="connsiteX3" fmla="*/ 3513916 w 5444264"/>
              <a:gd name="connsiteY3" fmla="*/ 6374535 h 6374535"/>
              <a:gd name="connsiteX4" fmla="*/ 674773 w 5444264"/>
              <a:gd name="connsiteY4" fmla="*/ 6374535 h 6374535"/>
              <a:gd name="connsiteX5" fmla="*/ 432743 w 5444264"/>
              <a:gd name="connsiteY5" fmla="*/ 6248727 h 6374535"/>
              <a:gd name="connsiteX6" fmla="*/ 194223 w 5444264"/>
              <a:gd name="connsiteY6" fmla="*/ 6097845 h 6374535"/>
              <a:gd name="connsiteX7" fmla="*/ 0 w 5444264"/>
              <a:gd name="connsiteY7" fmla="*/ 5950784 h 6374535"/>
              <a:gd name="connsiteX8" fmla="*/ 0 w 5444264"/>
              <a:gd name="connsiteY8" fmla="*/ 741253 h 6374535"/>
              <a:gd name="connsiteX9" fmla="*/ 194222 w 5444264"/>
              <a:gd name="connsiteY9" fmla="*/ 594191 h 6374535"/>
              <a:gd name="connsiteX10" fmla="*/ 2098246 w 5444264"/>
              <a:gd name="connsiteY10" fmla="*/ 0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44264" h="6374535">
                <a:moveTo>
                  <a:pt x="2098246" y="0"/>
                </a:moveTo>
                <a:cubicBezTo>
                  <a:pt x="3946201" y="0"/>
                  <a:pt x="5444264" y="1498063"/>
                  <a:pt x="5444264" y="3346018"/>
                </a:cubicBezTo>
                <a:cubicBezTo>
                  <a:pt x="5444264" y="4616487"/>
                  <a:pt x="4736195" y="5721578"/>
                  <a:pt x="3693157" y="6288190"/>
                </a:cubicBezTo>
                <a:lnTo>
                  <a:pt x="3513916" y="6374535"/>
                </a:lnTo>
                <a:lnTo>
                  <a:pt x="674773" y="6374535"/>
                </a:lnTo>
                <a:lnTo>
                  <a:pt x="432743" y="6248727"/>
                </a:lnTo>
                <a:cubicBezTo>
                  <a:pt x="351001" y="6201724"/>
                  <a:pt x="271431" y="6151368"/>
                  <a:pt x="194223" y="6097845"/>
                </a:cubicBezTo>
                <a:lnTo>
                  <a:pt x="0" y="5950784"/>
                </a:lnTo>
                <a:lnTo>
                  <a:pt x="0" y="741253"/>
                </a:lnTo>
                <a:lnTo>
                  <a:pt x="194222" y="594191"/>
                </a:lnTo>
                <a:cubicBezTo>
                  <a:pt x="734681" y="219535"/>
                  <a:pt x="1390826" y="0"/>
                  <a:pt x="2098246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Lavoro di squadra: le frasi migliori per stimolarne lo spirito">
            <a:extLst>
              <a:ext uri="{FF2B5EF4-FFF2-40B4-BE49-F238E27FC236}">
                <a16:creationId xmlns:a16="http://schemas.microsoft.com/office/drawing/2014/main" id="{F66BC0DD-952A-4553-AE7E-D5E5EC947E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6" r="13368"/>
          <a:stretch/>
        </p:blipFill>
        <p:spPr bwMode="auto">
          <a:xfrm>
            <a:off x="-1" y="647371"/>
            <a:ext cx="5280336" cy="6210629"/>
          </a:xfrm>
          <a:custGeom>
            <a:avLst/>
            <a:gdLst/>
            <a:ahLst/>
            <a:cxnLst/>
            <a:rect l="l" t="t" r="r" b="b"/>
            <a:pathLst>
              <a:path w="5280356" h="6210629">
                <a:moveTo>
                  <a:pt x="2098244" y="0"/>
                </a:moveTo>
                <a:cubicBezTo>
                  <a:pt x="3855676" y="0"/>
                  <a:pt x="5280356" y="1424680"/>
                  <a:pt x="5280356" y="3182112"/>
                </a:cubicBezTo>
                <a:cubicBezTo>
                  <a:pt x="5280356" y="4500186"/>
                  <a:pt x="4478974" y="5631087"/>
                  <a:pt x="3336866" y="6114158"/>
                </a:cubicBezTo>
                <a:lnTo>
                  <a:pt x="3073287" y="6210629"/>
                </a:lnTo>
                <a:lnTo>
                  <a:pt x="1128432" y="6210629"/>
                </a:lnTo>
                <a:lnTo>
                  <a:pt x="1004127" y="6171135"/>
                </a:lnTo>
                <a:cubicBezTo>
                  <a:pt x="662964" y="6046219"/>
                  <a:pt x="349154" y="5864559"/>
                  <a:pt x="74125" y="5637585"/>
                </a:cubicBezTo>
                <a:lnTo>
                  <a:pt x="0" y="5570216"/>
                </a:lnTo>
                <a:lnTo>
                  <a:pt x="0" y="794009"/>
                </a:lnTo>
                <a:lnTo>
                  <a:pt x="74125" y="726640"/>
                </a:lnTo>
                <a:cubicBezTo>
                  <a:pt x="624182" y="272693"/>
                  <a:pt x="1329368" y="0"/>
                  <a:pt x="209824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8A177BCC-4208-4795-8572-4D623BA1E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41832" y="1"/>
            <a:ext cx="4480560" cy="2513993"/>
          </a:xfrm>
          <a:custGeom>
            <a:avLst/>
            <a:gdLst>
              <a:gd name="connsiteX0" fmla="*/ 18382 w 4480560"/>
              <a:gd name="connsiteY0" fmla="*/ 0 h 2513993"/>
              <a:gd name="connsiteX1" fmla="*/ 4462178 w 4480560"/>
              <a:gd name="connsiteY1" fmla="*/ 0 h 2513993"/>
              <a:gd name="connsiteX2" fmla="*/ 4468994 w 4480560"/>
              <a:gd name="connsiteY2" fmla="*/ 44657 h 2513993"/>
              <a:gd name="connsiteX3" fmla="*/ 4480560 w 4480560"/>
              <a:gd name="connsiteY3" fmla="*/ 273713 h 2513993"/>
              <a:gd name="connsiteX4" fmla="*/ 2240280 w 4480560"/>
              <a:gd name="connsiteY4" fmla="*/ 2513993 h 2513993"/>
              <a:gd name="connsiteX5" fmla="*/ 0 w 4480560"/>
              <a:gd name="connsiteY5" fmla="*/ 273713 h 2513993"/>
              <a:gd name="connsiteX6" fmla="*/ 11567 w 4480560"/>
              <a:gd name="connsiteY6" fmla="*/ 44657 h 251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80560" h="2513993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2" descr="Le competenze trasversali nel lavoro di gruppo | DMCmagazine">
            <a:extLst>
              <a:ext uri="{FF2B5EF4-FFF2-40B4-BE49-F238E27FC236}">
                <a16:creationId xmlns:a16="http://schemas.microsoft.com/office/drawing/2014/main" id="{10E36954-8554-4B60-ACD7-1B9A373EF3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7" r="16909" b="1"/>
          <a:stretch/>
        </p:blipFill>
        <p:spPr bwMode="auto">
          <a:xfrm>
            <a:off x="5506424" y="8"/>
            <a:ext cx="4151376" cy="2349401"/>
          </a:xfrm>
          <a:custGeom>
            <a:avLst/>
            <a:gdLst/>
            <a:ahLst/>
            <a:cxnLst/>
            <a:rect l="l" t="t" r="r" b="b"/>
            <a:pathLst>
              <a:path w="4151376" h="2349401">
                <a:moveTo>
                  <a:pt x="20101" y="0"/>
                </a:moveTo>
                <a:lnTo>
                  <a:pt x="4131276" y="0"/>
                </a:lnTo>
                <a:lnTo>
                  <a:pt x="4140659" y="61486"/>
                </a:lnTo>
                <a:cubicBezTo>
                  <a:pt x="4147746" y="131265"/>
                  <a:pt x="4151376" y="202065"/>
                  <a:pt x="4151376" y="273713"/>
                </a:cubicBezTo>
                <a:cubicBezTo>
                  <a:pt x="4151376" y="1420084"/>
                  <a:pt x="3222059" y="2349401"/>
                  <a:pt x="2075688" y="2349401"/>
                </a:cubicBezTo>
                <a:cubicBezTo>
                  <a:pt x="929317" y="2349401"/>
                  <a:pt x="0" y="1420084"/>
                  <a:pt x="0" y="273713"/>
                </a:cubicBezTo>
                <a:cubicBezTo>
                  <a:pt x="0" y="202065"/>
                  <a:pt x="3630" y="131265"/>
                  <a:pt x="10717" y="6148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oogle Shape;99;p1">
            <a:extLst>
              <a:ext uri="{FF2B5EF4-FFF2-40B4-BE49-F238E27FC236}">
                <a16:creationId xmlns:a16="http://schemas.microsoft.com/office/drawing/2014/main" id="{25D95535-631F-4E68-BE69-6A6990D64C3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42181" y="0"/>
            <a:ext cx="2149818" cy="7735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6328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A762AE4-5FDE-47CA-AAA2-264A51804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9E21A2DE-E9C5-47F3-A8FF-49205FE14E68}"/>
              </a:ext>
            </a:extLst>
          </p:cNvPr>
          <p:cNvSpPr txBox="1">
            <a:spLocks/>
          </p:cNvSpPr>
          <p:nvPr/>
        </p:nvSpPr>
        <p:spPr>
          <a:xfrm>
            <a:off x="748537" y="1975983"/>
            <a:ext cx="9203183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800" dirty="0"/>
              <a:t>Cos’è un                                    </a:t>
            </a:r>
            <a:r>
              <a:rPr lang="it-IT" sz="5400" dirty="0"/>
              <a:t>?</a:t>
            </a:r>
            <a:endParaRPr lang="it-IT" sz="4800" dirty="0"/>
          </a:p>
        </p:txBody>
      </p:sp>
      <p:pic>
        <p:nvPicPr>
          <p:cNvPr id="2050" name="Picture 2" descr="La gestione del team nello studio odontoiatrico... e non solo">
            <a:extLst>
              <a:ext uri="{FF2B5EF4-FFF2-40B4-BE49-F238E27FC236}">
                <a16:creationId xmlns:a16="http://schemas.microsoft.com/office/drawing/2014/main" id="{B33D4D71-0A76-4179-94F1-C23FF8FF79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8" t="5129" r="4524" b="39868"/>
          <a:stretch/>
        </p:blipFill>
        <p:spPr bwMode="auto">
          <a:xfrm>
            <a:off x="3144520" y="396103"/>
            <a:ext cx="5466080" cy="250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ED68A79-69C6-406B-8F5A-8B947054E225}"/>
              </a:ext>
            </a:extLst>
          </p:cNvPr>
          <p:cNvSpPr txBox="1"/>
          <p:nvPr/>
        </p:nvSpPr>
        <p:spPr>
          <a:xfrm>
            <a:off x="410391" y="4940220"/>
            <a:ext cx="11371217" cy="16312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Il Team è un soggetto organizzativo, che si esprime attraverso l’insieme dei comportamenti delle persone che lo compongono. </a:t>
            </a:r>
          </a:p>
          <a:p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Il Team si concretizza nella gestione di diverse attività rivolte all’integrazione delle competenze individuali-funzionali necessarie per ottenere il raggiungimento di un risultato operativo in coerenza con il mandato aziendale.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854C31A8-F91B-49DC-8676-DE3DE235B059}"/>
              </a:ext>
            </a:extLst>
          </p:cNvPr>
          <p:cNvSpPr txBox="1"/>
          <p:nvPr/>
        </p:nvSpPr>
        <p:spPr>
          <a:xfrm>
            <a:off x="95613" y="3322328"/>
            <a:ext cx="11498580" cy="1097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591" algn="just" eaLnBrk="0" fontAlgn="base" hangingPunct="0">
              <a:spcBef>
                <a:spcPct val="65000"/>
              </a:spcBef>
              <a:spcAft>
                <a:spcPct val="0"/>
              </a:spcAft>
              <a:buClr>
                <a:srgbClr val="009BCC"/>
              </a:buClr>
              <a:tabLst>
                <a:tab pos="7175321" algn="l"/>
              </a:tabLst>
              <a:defRPr/>
            </a:pPr>
            <a:r>
              <a:rPr lang="it-IT" sz="1800" kern="1200" dirty="0">
                <a:ea typeface="+mn-ea"/>
                <a:cs typeface="Times New Roman" pitchFamily="18" charset="0"/>
              </a:rPr>
              <a:t>«Un numero </a:t>
            </a:r>
            <a:r>
              <a:rPr lang="it-IT" sz="1800" b="1" kern="1200" dirty="0">
                <a:ea typeface="+mn-ea"/>
                <a:cs typeface="Times New Roman" pitchFamily="18" charset="0"/>
              </a:rPr>
              <a:t>limitato di persone </a:t>
            </a:r>
            <a:r>
              <a:rPr lang="it-IT" sz="1800" kern="1200" dirty="0">
                <a:ea typeface="+mn-ea"/>
                <a:cs typeface="Times New Roman" pitchFamily="18" charset="0"/>
              </a:rPr>
              <a:t>aventi </a:t>
            </a:r>
            <a:r>
              <a:rPr lang="it-IT" sz="1800" b="1" kern="1200" dirty="0">
                <a:ea typeface="+mn-ea"/>
                <a:cs typeface="Times New Roman" pitchFamily="18" charset="0"/>
              </a:rPr>
              <a:t>capacità complementari</a:t>
            </a:r>
            <a:r>
              <a:rPr lang="it-IT" sz="1800" kern="1200" dirty="0">
                <a:ea typeface="+mn-ea"/>
                <a:cs typeface="Times New Roman" pitchFamily="18" charset="0"/>
              </a:rPr>
              <a:t>, impegnate per uno </a:t>
            </a:r>
            <a:r>
              <a:rPr lang="it-IT" sz="1800" b="1" kern="1200" dirty="0">
                <a:ea typeface="+mn-ea"/>
                <a:cs typeface="Times New Roman" pitchFamily="18" charset="0"/>
              </a:rPr>
              <a:t>scopo comune</a:t>
            </a:r>
            <a:r>
              <a:rPr lang="it-IT" sz="1800" kern="1200" dirty="0">
                <a:ea typeface="+mn-ea"/>
                <a:cs typeface="Times New Roman" pitchFamily="18" charset="0"/>
              </a:rPr>
              <a:t>, per il raggiungimento degli obiettivi e che </a:t>
            </a:r>
            <a:r>
              <a:rPr lang="it-IT" sz="1800" b="1" kern="1200" dirty="0">
                <a:ea typeface="+mn-ea"/>
                <a:cs typeface="Times New Roman" pitchFamily="18" charset="0"/>
              </a:rPr>
              <a:t>condividono un approccio </a:t>
            </a:r>
            <a:r>
              <a:rPr lang="it-IT" sz="1800" kern="1200" dirty="0">
                <a:ea typeface="+mn-ea"/>
                <a:cs typeface="Times New Roman" pitchFamily="18" charset="0"/>
              </a:rPr>
              <a:t>similare». </a:t>
            </a:r>
          </a:p>
          <a:p>
            <a:pPr marL="355591" algn="r" eaLnBrk="0" fontAlgn="base" hangingPunct="0">
              <a:lnSpc>
                <a:spcPct val="105000"/>
              </a:lnSpc>
              <a:spcBef>
                <a:spcPct val="65000"/>
              </a:spcBef>
              <a:spcAft>
                <a:spcPct val="0"/>
              </a:spcAft>
              <a:buClr>
                <a:srgbClr val="009BCC"/>
              </a:buClr>
              <a:tabLst>
                <a:tab pos="7175321" algn="l"/>
              </a:tabLst>
              <a:defRPr/>
            </a:pPr>
            <a:r>
              <a:rPr lang="it-IT" kern="1200" dirty="0">
                <a:latin typeface="Arial" charset="0"/>
                <a:ea typeface="+mn-ea"/>
                <a:cs typeface="Times New Roman" pitchFamily="18" charset="0"/>
              </a:rPr>
              <a:t>(</a:t>
            </a:r>
            <a:r>
              <a:rPr lang="it-IT" kern="1200" dirty="0" err="1">
                <a:latin typeface="Arial" charset="0"/>
                <a:ea typeface="+mn-ea"/>
                <a:cs typeface="Times New Roman" pitchFamily="18" charset="0"/>
              </a:rPr>
              <a:t>Katzenbach</a:t>
            </a:r>
            <a:r>
              <a:rPr lang="it-IT" kern="1200" dirty="0">
                <a:latin typeface="Arial" charset="0"/>
                <a:ea typeface="+mn-ea"/>
                <a:cs typeface="Times New Roman" pitchFamily="18" charset="0"/>
              </a:rPr>
              <a:t> e Smith)</a:t>
            </a:r>
          </a:p>
        </p:txBody>
      </p:sp>
      <p:pic>
        <p:nvPicPr>
          <p:cNvPr id="18" name="Google Shape;99;p1">
            <a:extLst>
              <a:ext uri="{FF2B5EF4-FFF2-40B4-BE49-F238E27FC236}">
                <a16:creationId xmlns:a16="http://schemas.microsoft.com/office/drawing/2014/main" id="{03C9472B-6F84-4BDC-B203-7E3F84D6F747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59510" y="34925"/>
            <a:ext cx="1922330" cy="6917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671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1C5481B-D504-4214-A604-8946C5EA0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Titolo 7">
            <a:extLst>
              <a:ext uri="{FF2B5EF4-FFF2-40B4-BE49-F238E27FC236}">
                <a16:creationId xmlns:a16="http://schemas.microsoft.com/office/drawing/2014/main" id="{E08AA8E9-9BDA-4B6B-A57F-717146F3F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778" y="243421"/>
            <a:ext cx="3180517" cy="79248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it-IT" sz="4400" dirty="0"/>
              <a:t>Differenze </a:t>
            </a:r>
          </a:p>
        </p:txBody>
      </p:sp>
      <p:graphicFrame>
        <p:nvGraphicFramePr>
          <p:cNvPr id="13" name="Tabella 13">
            <a:extLst>
              <a:ext uri="{FF2B5EF4-FFF2-40B4-BE49-F238E27FC236}">
                <a16:creationId xmlns:a16="http://schemas.microsoft.com/office/drawing/2014/main" id="{507EE01B-0D62-4F88-AD21-37390C062B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7547841"/>
              </p:ext>
            </p:extLst>
          </p:nvPr>
        </p:nvGraphicFramePr>
        <p:xfrm>
          <a:off x="162560" y="1302690"/>
          <a:ext cx="11633914" cy="5439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16957">
                  <a:extLst>
                    <a:ext uri="{9D8B030D-6E8A-4147-A177-3AD203B41FA5}">
                      <a16:colId xmlns:a16="http://schemas.microsoft.com/office/drawing/2014/main" val="2104762909"/>
                    </a:ext>
                  </a:extLst>
                </a:gridCol>
                <a:gridCol w="5816957">
                  <a:extLst>
                    <a:ext uri="{9D8B030D-6E8A-4147-A177-3AD203B41FA5}">
                      <a16:colId xmlns:a16="http://schemas.microsoft.com/office/drawing/2014/main" val="1730832700"/>
                    </a:ext>
                  </a:extLst>
                </a:gridCol>
              </a:tblGrid>
              <a:tr h="47745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altLang="it-IT" sz="3200" i="1" dirty="0">
                          <a:solidFill>
                            <a:srgbClr val="FF6600"/>
                          </a:solidFill>
                          <a:latin typeface="+mj-lt"/>
                          <a:cs typeface="Calibri" panose="020F0502020204030204" pitchFamily="34" charset="0"/>
                        </a:rPr>
                        <a:t>Gruppo</a:t>
                      </a:r>
                      <a:r>
                        <a:rPr lang="it-IT" altLang="it-IT" sz="2400" i="1" dirty="0">
                          <a:latin typeface="+mj-lt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altLang="it-IT" sz="2400" i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+mj-lt"/>
                          <a:cs typeface="Calibri" panose="020F0502020204030204" pitchFamily="34" charset="0"/>
                        </a:rPr>
                        <a:t>Team</a:t>
                      </a:r>
                      <a:r>
                        <a:rPr lang="it-IT" altLang="it-IT" sz="2400" i="1" dirty="0">
                          <a:latin typeface="+mj-lt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4500081"/>
                  </a:ext>
                </a:extLst>
              </a:tr>
              <a:tr h="47745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altLang="it-IT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 insieme più o meno grande di persone </a:t>
                      </a:r>
                      <a:endParaRPr lang="it-IT" altLang="it-IT" sz="180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altLang="it-IT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 insieme limitato di persone</a:t>
                      </a:r>
                      <a:endParaRPr lang="it-IT" altLang="it-IT" sz="180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5141959"/>
                  </a:ext>
                </a:extLst>
              </a:tr>
              <a:tr h="477456"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6600"/>
                        </a:buClr>
                        <a:buSzPct val="80000"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it-IT" altLang="it-IT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 una comune percezione della loro </a:t>
                      </a:r>
                      <a:r>
                        <a:rPr lang="it-IT" altLang="it-IT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unità</a:t>
                      </a:r>
                      <a:r>
                        <a:rPr lang="it-IT" altLang="it-IT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it-IT" altLang="it-IT" sz="180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6600"/>
                        </a:buClr>
                        <a:buSzPct val="80000"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it-IT" altLang="it-IT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 la consapevolezza della loro </a:t>
                      </a:r>
                      <a:r>
                        <a:rPr lang="it-IT" altLang="it-IT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unità sovraindividuale </a:t>
                      </a:r>
                      <a:endParaRPr lang="it-IT" altLang="it-IT" sz="1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4096575"/>
                  </a:ext>
                </a:extLst>
              </a:tr>
              <a:tr h="477456"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6600"/>
                        </a:buClr>
                        <a:buSzPct val="80000"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it-IT" altLang="it-IT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interdipendenti</a:t>
                      </a:r>
                      <a:endParaRPr lang="it-IT" altLang="it-IT" sz="180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Clr>
                          <a:srgbClr val="FF6600"/>
                        </a:buClr>
                        <a:buSzPct val="80000"/>
                        <a:buFont typeface="Wingdings" panose="05000000000000000000" pitchFamily="2" charset="2"/>
                        <a:buChar char="Ø"/>
                      </a:pPr>
                      <a:r>
                        <a:rPr lang="it-IT" altLang="it-IT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interdipendenti </a:t>
                      </a:r>
                      <a:endParaRPr lang="it-IT" sz="180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8560027"/>
                  </a:ext>
                </a:extLst>
              </a:tr>
              <a:tr h="477456"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6600"/>
                        </a:buClr>
                        <a:buSzPct val="80000"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it-IT" altLang="it-IT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interagenti per un certo periodo e in un dato spazio </a:t>
                      </a:r>
                      <a:endParaRPr lang="it-IT" altLang="it-IT" sz="180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6600"/>
                        </a:buClr>
                        <a:buSzPct val="80000"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it-IT" altLang="it-IT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interagenti per un certo periodo e in un dato spazio </a:t>
                      </a:r>
                      <a:endParaRPr lang="it-IT" altLang="it-IT" sz="180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42913"/>
                  </a:ext>
                </a:extLst>
              </a:tr>
              <a:tr h="477456"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6600"/>
                        </a:buClr>
                        <a:buSzPct val="80000"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it-IT" altLang="it-IT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legate da un senso di appartenenza </a:t>
                      </a:r>
                      <a:endParaRPr lang="it-IT" altLang="it-IT" sz="180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6600"/>
                        </a:buClr>
                        <a:buSzPct val="80000"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it-IT" altLang="it-IT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legate da un senso di appartenenza</a:t>
                      </a:r>
                      <a:endParaRPr lang="it-IT" altLang="it-IT" sz="180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19116"/>
                  </a:ext>
                </a:extLst>
              </a:tr>
              <a:tr h="477456"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6600"/>
                        </a:buClr>
                        <a:buSzPct val="80000"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it-IT" altLang="it-IT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 valori, norme, ruoli </a:t>
                      </a:r>
                      <a:r>
                        <a:rPr lang="it-IT" altLang="it-IT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dichiarati e</a:t>
                      </a:r>
                      <a:r>
                        <a:rPr lang="it-IT" altLang="it-IT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altLang="it-IT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condivisi</a:t>
                      </a:r>
                      <a:endParaRPr lang="it-IT" altLang="it-IT" sz="1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6600"/>
                        </a:buClr>
                        <a:buSzPct val="80000"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it-IT" altLang="it-IT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 valori, norme, ruoli dichiarati </a:t>
                      </a:r>
                      <a:r>
                        <a:rPr lang="it-IT" altLang="it-IT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negoziati</a:t>
                      </a:r>
                      <a:r>
                        <a:rPr lang="it-IT" altLang="it-IT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 condivisi</a:t>
                      </a:r>
                      <a:endParaRPr lang="it-IT" altLang="it-IT" sz="180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5388107"/>
                  </a:ext>
                </a:extLst>
              </a:tr>
              <a:tr h="678492"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6600"/>
                        </a:buClr>
                        <a:buSzPct val="80000"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it-IT" altLang="it-IT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orientate, più o meno consapevolmente, da bisogni </a:t>
                      </a:r>
                      <a:r>
                        <a:rPr lang="it-IT" altLang="it-IT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verso la stessa meta</a:t>
                      </a:r>
                      <a:endParaRPr lang="it-IT" sz="180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6600"/>
                        </a:buClr>
                        <a:buSzPct val="80000"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it-IT" altLang="it-IT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impegnate a raggiungere un risultato scelto o un </a:t>
                      </a:r>
                      <a:r>
                        <a:rPr lang="it-IT" altLang="it-IT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mandato</a:t>
                      </a:r>
                      <a:r>
                        <a:rPr lang="it-IT" altLang="it-IT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assegnato</a:t>
                      </a:r>
                      <a:endParaRPr lang="it-IT" altLang="it-IT" sz="180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920176"/>
                  </a:ext>
                </a:extLst>
              </a:tr>
              <a:tr h="839316">
                <a:tc>
                  <a:txBody>
                    <a:bodyPr/>
                    <a:lstStyle/>
                    <a:p>
                      <a:pPr marL="285750" indent="-285750" algn="ctr">
                        <a:buClr>
                          <a:srgbClr val="FF6600"/>
                        </a:buClr>
                        <a:buSzPct val="80000"/>
                        <a:buFont typeface="Wingdings" panose="05000000000000000000" pitchFamily="2" charset="2"/>
                        <a:buChar char="Ø"/>
                      </a:pPr>
                      <a:endParaRPr lang="it-IT" sz="180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lnSpc>
                          <a:spcPct val="140000"/>
                        </a:lnSpc>
                        <a:buClr>
                          <a:srgbClr val="FF6600"/>
                        </a:buClr>
                        <a:buSzPct val="80000"/>
                        <a:buFont typeface="Wingdings" panose="05000000000000000000" pitchFamily="2" charset="2"/>
                        <a:buChar char="Ø"/>
                      </a:pPr>
                      <a:r>
                        <a:rPr lang="it-IT" altLang="it-IT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impegnate nello svolgimento di un compito con una </a:t>
                      </a:r>
                      <a:r>
                        <a:rPr lang="it-IT" altLang="it-IT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metodologia di lavoro comune</a:t>
                      </a:r>
                      <a:endParaRPr lang="it-IT" altLang="it-IT" sz="1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3614708"/>
                  </a:ext>
                </a:extLst>
              </a:tr>
              <a:tr h="477456">
                <a:tc>
                  <a:txBody>
                    <a:bodyPr/>
                    <a:lstStyle/>
                    <a:p>
                      <a:pPr algn="ctr"/>
                      <a:endParaRPr lang="it-IT" sz="180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Clr>
                          <a:srgbClr val="FF6600"/>
                        </a:buClr>
                        <a:buSzPct val="80000"/>
                        <a:buFont typeface="Wingdings" panose="05000000000000000000" pitchFamily="2" charset="2"/>
                        <a:buChar char="Ø"/>
                      </a:pPr>
                      <a:r>
                        <a:rPr lang="it-IT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motivate da interessi professionali o aziendali</a:t>
                      </a:r>
                      <a:endParaRPr lang="it-IT" sz="180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9160001"/>
                  </a:ext>
                </a:extLst>
              </a:tr>
            </a:tbl>
          </a:graphicData>
        </a:graphic>
      </p:graphicFrame>
      <p:pic>
        <p:nvPicPr>
          <p:cNvPr id="15" name="Picture 2" descr="La gestione del team nello studio odontoiatrico... e non solo">
            <a:extLst>
              <a:ext uri="{FF2B5EF4-FFF2-40B4-BE49-F238E27FC236}">
                <a16:creationId xmlns:a16="http://schemas.microsoft.com/office/drawing/2014/main" id="{E6DBECF8-AAFD-4F8A-8821-7024108BC8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8" t="5129" r="4524" b="39868"/>
          <a:stretch/>
        </p:blipFill>
        <p:spPr bwMode="auto">
          <a:xfrm>
            <a:off x="7752080" y="769112"/>
            <a:ext cx="2443480" cy="1121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Qual'è la differenza tra il lavoro di gruppo e quello individuale ? |  Costellazioni Familiari e Reiki di Janhu">
            <a:extLst>
              <a:ext uri="{FF2B5EF4-FFF2-40B4-BE49-F238E27FC236}">
                <a16:creationId xmlns:a16="http://schemas.microsoft.com/office/drawing/2014/main" id="{743B9CCE-E107-41B5-AF7B-9F5F8BB25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66" y="666198"/>
            <a:ext cx="1541504" cy="1272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ttangolo 20">
            <a:extLst>
              <a:ext uri="{FF2B5EF4-FFF2-40B4-BE49-F238E27FC236}">
                <a16:creationId xmlns:a16="http://schemas.microsoft.com/office/drawing/2014/main" id="{781C7136-66F0-4B53-8D79-96C7ED918967}"/>
              </a:ext>
            </a:extLst>
          </p:cNvPr>
          <p:cNvSpPr/>
          <p:nvPr/>
        </p:nvSpPr>
        <p:spPr>
          <a:xfrm>
            <a:off x="0" y="6624320"/>
            <a:ext cx="5842000" cy="233680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5701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A5B3D3-8B5D-494F-AE24-8DFAD5E53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492" y="1664208"/>
            <a:ext cx="9141968" cy="4096512"/>
          </a:xfrm>
        </p:spPr>
        <p:txBody>
          <a:bodyPr>
            <a:normAutofit/>
          </a:bodyPr>
          <a:lstStyle/>
          <a:p>
            <a:r>
              <a:rPr lang="it-IT" sz="5400" dirty="0"/>
              <a:t>Qual è la funzione del</a:t>
            </a:r>
            <a:br>
              <a:rPr lang="it-IT" sz="5400" dirty="0"/>
            </a:br>
            <a:br>
              <a:rPr lang="it-IT" sz="5400" dirty="0"/>
            </a:br>
            <a:br>
              <a:rPr lang="it-IT" sz="5400" dirty="0"/>
            </a:br>
            <a:br>
              <a:rPr lang="it-IT" sz="5400" dirty="0"/>
            </a:br>
            <a:r>
              <a:rPr lang="it-IT" sz="5400" dirty="0"/>
              <a:t> in azienda?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F882E724-F8AE-408B-86D0-4AA0F6372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2" descr="La gestione del team nello studio odontoiatrico... e non solo">
            <a:extLst>
              <a:ext uri="{FF2B5EF4-FFF2-40B4-BE49-F238E27FC236}">
                <a16:creationId xmlns:a16="http://schemas.microsoft.com/office/drawing/2014/main" id="{44784E40-0956-4455-8A28-6E0DCDD78B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8" t="5129" r="4524" b="39868"/>
          <a:stretch/>
        </p:blipFill>
        <p:spPr bwMode="auto">
          <a:xfrm>
            <a:off x="4363144" y="2865120"/>
            <a:ext cx="3465711" cy="159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5CEEDCE5-DA29-4300-827A-689A52933A27}"/>
              </a:ext>
            </a:extLst>
          </p:cNvPr>
          <p:cNvSpPr/>
          <p:nvPr/>
        </p:nvSpPr>
        <p:spPr>
          <a:xfrm>
            <a:off x="0" y="6624320"/>
            <a:ext cx="8610600" cy="233680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Google Shape;99;p1">
            <a:extLst>
              <a:ext uri="{FF2B5EF4-FFF2-40B4-BE49-F238E27FC236}">
                <a16:creationId xmlns:a16="http://schemas.microsoft.com/office/drawing/2014/main" id="{95B879D3-B2B9-416C-8176-756D66DBF24C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39190" y="68233"/>
            <a:ext cx="1922330" cy="6917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5284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e 8">
            <a:extLst>
              <a:ext uri="{FF2B5EF4-FFF2-40B4-BE49-F238E27FC236}">
                <a16:creationId xmlns:a16="http://schemas.microsoft.com/office/drawing/2014/main" id="{7DE5DF50-02B5-4EF0-88DD-728A092272D4}"/>
              </a:ext>
            </a:extLst>
          </p:cNvPr>
          <p:cNvSpPr/>
          <p:nvPr/>
        </p:nvSpPr>
        <p:spPr>
          <a:xfrm>
            <a:off x="3435311" y="1487422"/>
            <a:ext cx="8555548" cy="5019245"/>
          </a:xfrm>
          <a:prstGeom prst="ellipse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40F3C51-73E9-405C-8B7D-C2ACFD56A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9E262BC-65A4-4D50-9405-1ACA97BF7C4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66438" y="161860"/>
            <a:ext cx="6192837" cy="1325562"/>
          </a:xfrm>
        </p:spPr>
        <p:txBody>
          <a:bodyPr>
            <a:normAutofit/>
          </a:bodyPr>
          <a:lstStyle/>
          <a:p>
            <a:r>
              <a:rPr lang="it-IT" sz="4400" dirty="0"/>
              <a:t>La funzione del team</a:t>
            </a:r>
          </a:p>
        </p:txBody>
      </p:sp>
      <p:pic>
        <p:nvPicPr>
          <p:cNvPr id="3" name="Picture 2" descr="Lavoro di squadra: le frasi migliori per stimolarne lo spirito">
            <a:extLst>
              <a:ext uri="{FF2B5EF4-FFF2-40B4-BE49-F238E27FC236}">
                <a16:creationId xmlns:a16="http://schemas.microsoft.com/office/drawing/2014/main" id="{B5D4F370-CF45-4817-A33D-12888153CA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6" r="13368"/>
          <a:stretch/>
        </p:blipFill>
        <p:spPr bwMode="auto">
          <a:xfrm>
            <a:off x="0" y="1592827"/>
            <a:ext cx="2979174" cy="3505200"/>
          </a:xfrm>
          <a:custGeom>
            <a:avLst/>
            <a:gdLst/>
            <a:ahLst/>
            <a:cxnLst/>
            <a:rect l="l" t="t" r="r" b="b"/>
            <a:pathLst>
              <a:path w="5280356" h="6210629">
                <a:moveTo>
                  <a:pt x="2098244" y="0"/>
                </a:moveTo>
                <a:cubicBezTo>
                  <a:pt x="3855676" y="0"/>
                  <a:pt x="5280356" y="1424680"/>
                  <a:pt x="5280356" y="3182112"/>
                </a:cubicBezTo>
                <a:cubicBezTo>
                  <a:pt x="5280356" y="4500186"/>
                  <a:pt x="4478974" y="5631087"/>
                  <a:pt x="3336866" y="6114158"/>
                </a:cubicBezTo>
                <a:lnTo>
                  <a:pt x="3073287" y="6210629"/>
                </a:lnTo>
                <a:lnTo>
                  <a:pt x="1128432" y="6210629"/>
                </a:lnTo>
                <a:lnTo>
                  <a:pt x="1004127" y="6171135"/>
                </a:lnTo>
                <a:cubicBezTo>
                  <a:pt x="662964" y="6046219"/>
                  <a:pt x="349154" y="5864559"/>
                  <a:pt x="74125" y="5637585"/>
                </a:cubicBezTo>
                <a:lnTo>
                  <a:pt x="0" y="5570216"/>
                </a:lnTo>
                <a:lnTo>
                  <a:pt x="0" y="794009"/>
                </a:lnTo>
                <a:lnTo>
                  <a:pt x="74125" y="726640"/>
                </a:lnTo>
                <a:cubicBezTo>
                  <a:pt x="624182" y="272693"/>
                  <a:pt x="1329368" y="0"/>
                  <a:pt x="209824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Le competenze trasversali nel lavoro di gruppo | DMCmagazine">
            <a:extLst>
              <a:ext uri="{FF2B5EF4-FFF2-40B4-BE49-F238E27FC236}">
                <a16:creationId xmlns:a16="http://schemas.microsoft.com/office/drawing/2014/main" id="{ADA92B5D-4FC0-4268-AFCC-8DC2402153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7" r="16909" b="1"/>
          <a:stretch/>
        </p:blipFill>
        <p:spPr bwMode="auto">
          <a:xfrm>
            <a:off x="-1" y="-2902"/>
            <a:ext cx="3435311" cy="1667204"/>
          </a:xfrm>
          <a:custGeom>
            <a:avLst/>
            <a:gdLst/>
            <a:ahLst/>
            <a:cxnLst/>
            <a:rect l="l" t="t" r="r" b="b"/>
            <a:pathLst>
              <a:path w="4151376" h="2349401">
                <a:moveTo>
                  <a:pt x="20101" y="0"/>
                </a:moveTo>
                <a:lnTo>
                  <a:pt x="4131276" y="0"/>
                </a:lnTo>
                <a:lnTo>
                  <a:pt x="4140659" y="61486"/>
                </a:lnTo>
                <a:cubicBezTo>
                  <a:pt x="4147746" y="131265"/>
                  <a:pt x="4151376" y="202065"/>
                  <a:pt x="4151376" y="273713"/>
                </a:cubicBezTo>
                <a:cubicBezTo>
                  <a:pt x="4151376" y="1420084"/>
                  <a:pt x="3222059" y="2349401"/>
                  <a:pt x="2075688" y="2349401"/>
                </a:cubicBezTo>
                <a:cubicBezTo>
                  <a:pt x="929317" y="2349401"/>
                  <a:pt x="0" y="1420084"/>
                  <a:pt x="0" y="273713"/>
                </a:cubicBezTo>
                <a:cubicBezTo>
                  <a:pt x="0" y="202065"/>
                  <a:pt x="3630" y="131265"/>
                  <a:pt x="10717" y="6148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BBEF8E2-F66F-4F73-AAE8-8DC71945779A}"/>
              </a:ext>
            </a:extLst>
          </p:cNvPr>
          <p:cNvSpPr txBox="1"/>
          <p:nvPr/>
        </p:nvSpPr>
        <p:spPr>
          <a:xfrm>
            <a:off x="3334855" y="1969490"/>
            <a:ext cx="8656004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>
              <a:buClr>
                <a:srgbClr val="FF6600"/>
              </a:buClr>
              <a:buSzPct val="80000"/>
              <a:buFont typeface="Wingdings" panose="05000000000000000000" pitchFamily="2" charset="2"/>
              <a:buChar char="Ø"/>
            </a:pP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Il Team, in ragione delle modalità di lavoro che</a:t>
            </a:r>
          </a:p>
          <a:p>
            <a:pPr algn="ctr">
              <a:buClr>
                <a:srgbClr val="FF6600"/>
              </a:buClr>
              <a:buSzPct val="80000"/>
            </a:pP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sviluppa, è lo 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strumento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che rende concreta un’organizzazione </a:t>
            </a:r>
          </a:p>
          <a:p>
            <a:pPr algn="ctr">
              <a:buClr>
                <a:srgbClr val="FF6600"/>
              </a:buClr>
              <a:buSzPct val="80000"/>
            </a:pP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flessibile e orientata al risultato, nella quale 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le persone producono </a:t>
            </a:r>
          </a:p>
          <a:p>
            <a:pPr algn="ctr">
              <a:buClr>
                <a:srgbClr val="FF6600"/>
              </a:buClr>
              <a:buSzPct val="80000"/>
            </a:pP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pensiero complesso e sviluppano le loro capacità professionali.</a:t>
            </a:r>
          </a:p>
          <a:p>
            <a:pPr marL="342900" indent="-342900" algn="ctr">
              <a:buClr>
                <a:srgbClr val="FF6600"/>
              </a:buClr>
              <a:buSzPct val="80000"/>
              <a:buFont typeface="Wingdings" panose="05000000000000000000" pitchFamily="2" charset="2"/>
              <a:buChar char="Ø"/>
            </a:pP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L’utilizzo del team all’interno dell’organizzazione favorisce inoltre lo sviluppo</a:t>
            </a:r>
          </a:p>
          <a:p>
            <a:pPr algn="ctr">
              <a:buClr>
                <a:srgbClr val="FF6600"/>
              </a:buClr>
              <a:buSzPct val="80000"/>
            </a:pP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processi di lavoro efficaci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342900" indent="-342900" algn="ctr">
              <a:buClr>
                <a:srgbClr val="FF6600"/>
              </a:buClr>
              <a:buSzPct val="80000"/>
              <a:buFont typeface="Wingdings" panose="05000000000000000000" pitchFamily="2" charset="2"/>
              <a:buChar char="Ø"/>
            </a:pPr>
            <a:r>
              <a:rPr lang="it-IT" alt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Svolge un’azione di </a:t>
            </a:r>
            <a:r>
              <a:rPr lang="it-IT" alt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risoluzione</a:t>
            </a:r>
            <a:r>
              <a:rPr lang="it-IT" alt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di problemi, </a:t>
            </a:r>
            <a:r>
              <a:rPr lang="it-IT" alt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progettazione</a:t>
            </a:r>
            <a:r>
              <a:rPr lang="it-IT" alt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di attività, </a:t>
            </a:r>
            <a:r>
              <a:rPr lang="it-IT" alt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gestione</a:t>
            </a:r>
            <a:r>
              <a:rPr lang="it-IT" alt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di processi di lavoro.</a:t>
            </a:r>
          </a:p>
          <a:p>
            <a:pPr marL="342900" indent="-342900" algn="ctr">
              <a:buClr>
                <a:srgbClr val="FF6600"/>
              </a:buClr>
              <a:buSzPct val="80000"/>
              <a:buFont typeface="Wingdings" panose="05000000000000000000" pitchFamily="2" charset="2"/>
              <a:buChar char="Ø"/>
            </a:pPr>
            <a:r>
              <a:rPr lang="it-IT" alt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Il lavoro in team dovrebbe favorire l’</a:t>
            </a:r>
            <a:r>
              <a:rPr lang="it-IT" alt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apprendimento </a:t>
            </a:r>
            <a:r>
              <a:rPr lang="it-IT" alt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delle persone, del team stesso e dell’organizzazione.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42900" indent="-342900" algn="ctr">
              <a:buClr>
                <a:srgbClr val="FF6600"/>
              </a:buClr>
              <a:buSzPct val="80000"/>
              <a:buFont typeface="Wingdings" panose="05000000000000000000" pitchFamily="2" charset="2"/>
              <a:buChar char="Ø"/>
            </a:pP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I vantaggi 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della scelta di lavorare in team sono quindi evidenziabili </a:t>
            </a:r>
          </a:p>
          <a:p>
            <a:pPr algn="ctr">
              <a:buClr>
                <a:srgbClr val="FF6600"/>
              </a:buClr>
              <a:buSzPct val="80000"/>
            </a:pP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sia a livello individuale, che organizzativo e dei team stessi.</a:t>
            </a:r>
          </a:p>
          <a:p>
            <a:pPr marL="342900" indent="-342900" algn="ctr">
              <a:buClr>
                <a:srgbClr val="FF6600"/>
              </a:buClr>
              <a:buSzPct val="80000"/>
              <a:buFont typeface="Wingdings" panose="05000000000000000000" pitchFamily="2" charset="2"/>
              <a:buChar char="Ø"/>
            </a:pPr>
            <a:endParaRPr lang="it-IT" altLang="it-I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ctr">
              <a:buClr>
                <a:srgbClr val="FF6600"/>
              </a:buClr>
              <a:buSzPct val="80000"/>
              <a:buFont typeface="Wingdings" panose="05000000000000000000" pitchFamily="2" charset="2"/>
              <a:buChar char="Ø"/>
            </a:pPr>
            <a:endParaRPr lang="it-IT" altLang="it-I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ctr">
              <a:buClr>
                <a:srgbClr val="FF6600"/>
              </a:buClr>
              <a:buSzPct val="80000"/>
              <a:buFont typeface="Wingdings" panose="05000000000000000000" pitchFamily="2" charset="2"/>
              <a:buChar char="Ø"/>
            </a:pPr>
            <a:endParaRPr lang="it-I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F6578BE7-796B-4A76-89CF-C0B2152C1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" b="36056"/>
          <a:stretch/>
        </p:blipFill>
        <p:spPr>
          <a:xfrm>
            <a:off x="707949" y="4994787"/>
            <a:ext cx="3395928" cy="185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202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848F64AA-5BE2-4280-BEFA-DC288118FC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59B09DE-C9B4-4383-8FE8-A2C5FAF9E0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85" r="2" b="7601"/>
          <a:stretch/>
        </p:blipFill>
        <p:spPr>
          <a:xfrm>
            <a:off x="20" y="5"/>
            <a:ext cx="7534620" cy="3736253"/>
          </a:xfrm>
          <a:custGeom>
            <a:avLst/>
            <a:gdLst/>
            <a:ahLst/>
            <a:cxnLst/>
            <a:rect l="l" t="t" r="r" b="b"/>
            <a:pathLst>
              <a:path w="7534640" h="4197368">
                <a:moveTo>
                  <a:pt x="0" y="0"/>
                </a:moveTo>
                <a:lnTo>
                  <a:pt x="7534640" y="0"/>
                </a:lnTo>
                <a:lnTo>
                  <a:pt x="7534640" y="3832811"/>
                </a:lnTo>
                <a:lnTo>
                  <a:pt x="7344853" y="3826712"/>
                </a:lnTo>
                <a:cubicBezTo>
                  <a:pt x="7344853" y="3826712"/>
                  <a:pt x="7341511" y="3826712"/>
                  <a:pt x="7341511" y="3826712"/>
                </a:cubicBezTo>
                <a:cubicBezTo>
                  <a:pt x="7274667" y="3823370"/>
                  <a:pt x="7211169" y="3823370"/>
                  <a:pt x="7144324" y="3820027"/>
                </a:cubicBezTo>
                <a:cubicBezTo>
                  <a:pt x="6913719" y="3820027"/>
                  <a:pt x="6683113" y="3820027"/>
                  <a:pt x="6455848" y="3820027"/>
                </a:cubicBezTo>
                <a:cubicBezTo>
                  <a:pt x="6231926" y="3910265"/>
                  <a:pt x="5987951" y="3833396"/>
                  <a:pt x="5767372" y="3903581"/>
                </a:cubicBezTo>
                <a:cubicBezTo>
                  <a:pt x="5533423" y="3900239"/>
                  <a:pt x="5312845" y="3970423"/>
                  <a:pt x="5082238" y="4000503"/>
                </a:cubicBezTo>
                <a:cubicBezTo>
                  <a:pt x="4908446" y="4013871"/>
                  <a:pt x="4731314" y="3997160"/>
                  <a:pt x="4570892" y="4067345"/>
                </a:cubicBezTo>
                <a:cubicBezTo>
                  <a:pt x="4509063" y="4095753"/>
                  <a:pt x="4453918" y="4128339"/>
                  <a:pt x="4430941" y="4172622"/>
                </a:cubicBezTo>
                <a:lnTo>
                  <a:pt x="4423415" y="4197368"/>
                </a:lnTo>
                <a:lnTo>
                  <a:pt x="0" y="4197368"/>
                </a:lnTo>
                <a:close/>
              </a:path>
            </a:pathLst>
          </a:custGeom>
        </p:spPr>
      </p:pic>
      <p:pic>
        <p:nvPicPr>
          <p:cNvPr id="1028" name="Picture 4" descr="DIFFICOLTA' DELLA VITA QUOTIDIANA">
            <a:extLst>
              <a:ext uri="{FF2B5EF4-FFF2-40B4-BE49-F238E27FC236}">
                <a16:creationId xmlns:a16="http://schemas.microsoft.com/office/drawing/2014/main" id="{FC6F0C69-3AF7-404B-98BB-27FBBDFE47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1" r="17147" b="-1"/>
          <a:stretch/>
        </p:blipFill>
        <p:spPr bwMode="auto">
          <a:xfrm>
            <a:off x="7653536" y="1"/>
            <a:ext cx="4538463" cy="3428999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Le cinque più grandi difficoltà per operare sui mercati esteri">
            <a:extLst>
              <a:ext uri="{FF2B5EF4-FFF2-40B4-BE49-F238E27FC236}">
                <a16:creationId xmlns:a16="http://schemas.microsoft.com/office/drawing/2014/main" id="{DAF1EFB0-05CB-4988-B9D2-23179ECA08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93" r="-1" b="17045"/>
          <a:stretch/>
        </p:blipFill>
        <p:spPr bwMode="auto">
          <a:xfrm>
            <a:off x="1" y="3877248"/>
            <a:ext cx="6836850" cy="2980741"/>
          </a:xfrm>
          <a:custGeom>
            <a:avLst/>
            <a:gdLst/>
            <a:ahLst/>
            <a:cxnLst/>
            <a:rect l="l" t="t" r="r" b="b"/>
            <a:pathLst>
              <a:path w="6836850" h="2541737">
                <a:moveTo>
                  <a:pt x="0" y="0"/>
                </a:moveTo>
                <a:lnTo>
                  <a:pt x="4460098" y="0"/>
                </a:lnTo>
                <a:lnTo>
                  <a:pt x="4483996" y="31836"/>
                </a:lnTo>
                <a:cubicBezTo>
                  <a:pt x="4644419" y="28495"/>
                  <a:pt x="4627708" y="282495"/>
                  <a:pt x="4788129" y="245732"/>
                </a:cubicBezTo>
                <a:cubicBezTo>
                  <a:pt x="4754709" y="362707"/>
                  <a:pt x="4641076" y="302548"/>
                  <a:pt x="4600971" y="389443"/>
                </a:cubicBezTo>
                <a:cubicBezTo>
                  <a:pt x="4684524" y="462970"/>
                  <a:pt x="4844945" y="409497"/>
                  <a:pt x="4871683" y="563233"/>
                </a:cubicBezTo>
                <a:cubicBezTo>
                  <a:pt x="4838262" y="723655"/>
                  <a:pt x="4945210" y="703602"/>
                  <a:pt x="5032105" y="713629"/>
                </a:cubicBezTo>
                <a:cubicBezTo>
                  <a:pt x="5239317" y="733683"/>
                  <a:pt x="5439843" y="747050"/>
                  <a:pt x="5643713" y="780472"/>
                </a:cubicBezTo>
                <a:cubicBezTo>
                  <a:pt x="5693844" y="790498"/>
                  <a:pt x="5810819" y="767103"/>
                  <a:pt x="5800794" y="870709"/>
                </a:cubicBezTo>
                <a:cubicBezTo>
                  <a:pt x="5790767" y="954261"/>
                  <a:pt x="5700529" y="924184"/>
                  <a:pt x="5643713" y="927525"/>
                </a:cubicBezTo>
                <a:cubicBezTo>
                  <a:pt x="5329553" y="967632"/>
                  <a:pt x="5012052" y="904131"/>
                  <a:pt x="4701235" y="907472"/>
                </a:cubicBezTo>
                <a:cubicBezTo>
                  <a:pt x="4664472" y="907472"/>
                  <a:pt x="4657787" y="1017762"/>
                  <a:pt x="4577576" y="980999"/>
                </a:cubicBezTo>
                <a:cubicBezTo>
                  <a:pt x="4788129" y="1081263"/>
                  <a:pt x="5767372" y="1108001"/>
                  <a:pt x="6094900" y="1161474"/>
                </a:cubicBezTo>
                <a:cubicBezTo>
                  <a:pt x="5754004" y="1542477"/>
                  <a:pt x="5429817" y="1311870"/>
                  <a:pt x="5159105" y="1525765"/>
                </a:cubicBezTo>
                <a:cubicBezTo>
                  <a:pt x="5159105" y="1525765"/>
                  <a:pt x="5212580" y="1525765"/>
                  <a:pt x="5443187" y="1595950"/>
                </a:cubicBezTo>
                <a:cubicBezTo>
                  <a:pt x="5627002" y="1652765"/>
                  <a:pt x="5536765" y="1732976"/>
                  <a:pt x="6001321" y="1886715"/>
                </a:cubicBezTo>
                <a:cubicBezTo>
                  <a:pt x="5824188" y="1936846"/>
                  <a:pt x="5593581" y="1839925"/>
                  <a:pt x="5506685" y="2100610"/>
                </a:cubicBezTo>
                <a:cubicBezTo>
                  <a:pt x="5643713" y="2147401"/>
                  <a:pt x="5807477" y="2103953"/>
                  <a:pt x="5904398" y="2227611"/>
                </a:cubicBezTo>
                <a:cubicBezTo>
                  <a:pt x="5934478" y="2264375"/>
                  <a:pt x="5964557" y="2287770"/>
                  <a:pt x="6001321" y="2307821"/>
                </a:cubicBezTo>
                <a:cubicBezTo>
                  <a:pt x="5984612" y="2314507"/>
                  <a:pt x="5964557" y="2321190"/>
                  <a:pt x="5951188" y="2327874"/>
                </a:cubicBezTo>
                <a:cubicBezTo>
                  <a:pt x="5977925" y="2351271"/>
                  <a:pt x="6663060" y="2478270"/>
                  <a:pt x="6836850" y="2481613"/>
                </a:cubicBezTo>
                <a:cubicBezTo>
                  <a:pt x="6761652" y="2506679"/>
                  <a:pt x="6636845" y="2527828"/>
                  <a:pt x="6553814" y="2540165"/>
                </a:cubicBezTo>
                <a:lnTo>
                  <a:pt x="6542822" y="2541737"/>
                </a:lnTo>
                <a:lnTo>
                  <a:pt x="0" y="254173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DEA5B3D3-8B5D-494F-AE24-8DFAD5E53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3302" y="3707642"/>
            <a:ext cx="5505814" cy="2663007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it-IT" sz="4400" dirty="0"/>
              <a:t>Quali difficoltà si possono trovare nella gestione </a:t>
            </a:r>
            <a:br>
              <a:rPr lang="it-IT" sz="4400" dirty="0"/>
            </a:br>
            <a:r>
              <a:rPr lang="it-IT" sz="4400" dirty="0"/>
              <a:t>di un </a:t>
            </a:r>
            <a:r>
              <a:rPr lang="it-IT" sz="4400" dirty="0">
                <a:solidFill>
                  <a:srgbClr val="FF6600"/>
                </a:solidFill>
              </a:rPr>
              <a:t>TEAM?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F882E724-F8AE-408B-86D0-4AA0F6372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88120" y="6356350"/>
            <a:ext cx="76567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51845F5A-061D-4825-9AE9-D7794091C6CF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116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3077" name="Rectangle 72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EA5B3D3-8B5D-494F-AE24-8DFAD5E53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442" y="527562"/>
            <a:ext cx="5148226" cy="30132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 sz="4800" dirty="0"/>
              <a:t>Come possiamo gestire </a:t>
            </a:r>
            <a:br>
              <a:rPr lang="it-IT" sz="4800" dirty="0"/>
            </a:br>
            <a:r>
              <a:rPr lang="it-IT" sz="4800" dirty="0"/>
              <a:t>un team</a:t>
            </a:r>
          </a:p>
        </p:txBody>
      </p:sp>
      <p:pic>
        <p:nvPicPr>
          <p:cNvPr id="3074" name="Picture 2" descr="Come rendere efficace il Team investendo sulla fiducia">
            <a:extLst>
              <a:ext uri="{FF2B5EF4-FFF2-40B4-BE49-F238E27FC236}">
                <a16:creationId xmlns:a16="http://schemas.microsoft.com/office/drawing/2014/main" id="{53AEB189-0252-4A7D-AD24-1E0997E364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1" r="23844" b="-1"/>
          <a:stretch/>
        </p:blipFill>
        <p:spPr bwMode="auto">
          <a:xfrm>
            <a:off x="5643717" y="10"/>
            <a:ext cx="6548284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F882E724-F8AE-408B-86D0-4AA0F6372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51845F5A-061D-4825-9AE9-D7794091C6CF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4" name="Picture 4" descr="Una domanda punto interrogativo Maglietta uomo | Spreadshirt">
            <a:extLst>
              <a:ext uri="{FF2B5EF4-FFF2-40B4-BE49-F238E27FC236}">
                <a16:creationId xmlns:a16="http://schemas.microsoft.com/office/drawing/2014/main" id="{3E644C49-2942-46E6-8EBD-BDBC597A4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9018">
            <a:off x="1824572" y="4379206"/>
            <a:ext cx="1830336" cy="183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984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me rendere efficace il Team investendo sulla fiducia">
            <a:extLst>
              <a:ext uri="{FF2B5EF4-FFF2-40B4-BE49-F238E27FC236}">
                <a16:creationId xmlns:a16="http://schemas.microsoft.com/office/drawing/2014/main" id="{A40A48CF-41A6-4EA7-A66D-FAF23AEB1F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1" r="23844" b="-1"/>
          <a:stretch/>
        </p:blipFill>
        <p:spPr bwMode="auto">
          <a:xfrm>
            <a:off x="5643717" y="10"/>
            <a:ext cx="6548284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09E262BC-65A4-4D50-9405-1ACA97BF7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7457" y="48808"/>
            <a:ext cx="6192520" cy="1325563"/>
          </a:xfrm>
        </p:spPr>
        <p:txBody>
          <a:bodyPr>
            <a:normAutofit/>
          </a:bodyPr>
          <a:lstStyle/>
          <a:p>
            <a:pPr algn="ctr"/>
            <a:r>
              <a:rPr lang="it-IT" sz="4400" dirty="0"/>
              <a:t>Un team efficace: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40F3C51-73E9-405C-8B7D-C2ACFD56A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17698" y="5619966"/>
            <a:ext cx="4628535" cy="101215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lnSpc>
                <a:spcPct val="110000"/>
              </a:lnSpc>
              <a:buClr>
                <a:srgbClr val="FF6600"/>
              </a:buClr>
            </a:pPr>
            <a:r>
              <a:rPr lang="it-IT" sz="18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FOCALIZZAZIONE SUL COMPITO</a:t>
            </a:r>
          </a:p>
          <a:p>
            <a:pPr algn="ctr">
              <a:lnSpc>
                <a:spcPct val="110000"/>
              </a:lnSpc>
              <a:buClr>
                <a:srgbClr val="FF6600"/>
              </a:buClr>
            </a:pPr>
            <a:r>
              <a:rPr lang="it-IT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Tenere riunioni focalizzate sui risultati, sulle decisioni, sui metodi.</a:t>
            </a:r>
            <a:endParaRPr lang="en-US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DA54B55-8342-4380-8985-503E141AB7E1}"/>
              </a:ext>
            </a:extLst>
          </p:cNvPr>
          <p:cNvSpPr txBox="1"/>
          <p:nvPr/>
        </p:nvSpPr>
        <p:spPr>
          <a:xfrm>
            <a:off x="6601327" y="4259816"/>
            <a:ext cx="4461275" cy="9911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buClr>
                <a:srgbClr val="FF6600"/>
              </a:buClr>
            </a:pPr>
            <a:r>
              <a:rPr lang="it-IT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RISPOSTA RAPIDA</a:t>
            </a:r>
          </a:p>
          <a:p>
            <a:pPr marL="360000" indent="-360000" algn="ctr">
              <a:lnSpc>
                <a:spcPct val="110000"/>
              </a:lnSpc>
              <a:buClr>
                <a:srgbClr val="FF660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Identificare e agire in base alle opportunità, il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problem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solving diventa uno stile di vita.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0F8F778-F04C-41CE-B5A9-EC4D459ABDE8}"/>
              </a:ext>
            </a:extLst>
          </p:cNvPr>
          <p:cNvSpPr txBox="1"/>
          <p:nvPr/>
        </p:nvSpPr>
        <p:spPr>
          <a:xfrm>
            <a:off x="539544" y="1187789"/>
            <a:ext cx="4888681" cy="12958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buClr>
                <a:srgbClr val="FF6600"/>
              </a:buClr>
            </a:pPr>
            <a:r>
              <a:rPr lang="it-IT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LEADERSHIP PARTECIPATIVA</a:t>
            </a:r>
          </a:p>
          <a:p>
            <a:pPr algn="ctr">
              <a:lnSpc>
                <a:spcPct val="110000"/>
              </a:lnSpc>
              <a:buClr>
                <a:srgbClr val="FF660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Creare interdipendenza attraverso l’empowerment, la concessione di libertà e il servizio nei confronti degli altri.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42A32B47-26C5-43E8-AE9C-8D4D8623C990}"/>
              </a:ext>
            </a:extLst>
          </p:cNvPr>
          <p:cNvSpPr txBox="1"/>
          <p:nvPr/>
        </p:nvSpPr>
        <p:spPr>
          <a:xfrm>
            <a:off x="6096000" y="1187789"/>
            <a:ext cx="5200445" cy="12958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buClr>
                <a:srgbClr val="FF6600"/>
              </a:buClr>
            </a:pPr>
            <a:r>
              <a:rPr lang="it-IT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RESPONSABILITÀ CONDIVISA </a:t>
            </a:r>
          </a:p>
          <a:p>
            <a:pPr algn="ctr">
              <a:lnSpc>
                <a:spcPct val="110000"/>
              </a:lnSpc>
              <a:buClr>
                <a:srgbClr val="FF660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Creare un ambiente nel quale tutti i membri del team si sentono responsabili della performance e dei risultati tanto quanto i manager.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255C076-FB7A-4DFE-9375-C432D41FF026}"/>
              </a:ext>
            </a:extLst>
          </p:cNvPr>
          <p:cNvSpPr txBox="1"/>
          <p:nvPr/>
        </p:nvSpPr>
        <p:spPr>
          <a:xfrm>
            <a:off x="310751" y="2766437"/>
            <a:ext cx="5279922" cy="12958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buClr>
                <a:srgbClr val="FF6600"/>
              </a:buClr>
            </a:pPr>
            <a:r>
              <a:rPr lang="it-IT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ALLINEAMENTO ALL’OBIETTIVO E ALLO SCOPO</a:t>
            </a:r>
          </a:p>
          <a:p>
            <a:pPr algn="ctr">
              <a:lnSpc>
                <a:spcPct val="110000"/>
              </a:lnSpc>
              <a:buClr>
                <a:srgbClr val="FF660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Avere un senso dell’obiettivo e dello scopo comune, sul motivo per cui i team esistono e sulla funzione che ricoprono.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3490DE4-2BF7-4148-81F0-3BED02A40D5C}"/>
              </a:ext>
            </a:extLst>
          </p:cNvPr>
          <p:cNvSpPr txBox="1"/>
          <p:nvPr/>
        </p:nvSpPr>
        <p:spPr>
          <a:xfrm>
            <a:off x="591192" y="4345551"/>
            <a:ext cx="4768645" cy="9911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buClr>
                <a:srgbClr val="FF6600"/>
              </a:buClr>
            </a:pPr>
            <a:r>
              <a:rPr lang="it-IT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BUONA COMUNICAZIONE</a:t>
            </a:r>
          </a:p>
          <a:p>
            <a:pPr algn="ctr">
              <a:lnSpc>
                <a:spcPct val="110000"/>
              </a:lnSpc>
              <a:buClr>
                <a:srgbClr val="FF660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Creare un clima di fiducia e di aperta e onesta comunicazione.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179628E2-8B02-4992-B766-8B6EB3E8E991}"/>
              </a:ext>
            </a:extLst>
          </p:cNvPr>
          <p:cNvSpPr txBox="1"/>
          <p:nvPr/>
        </p:nvSpPr>
        <p:spPr>
          <a:xfrm>
            <a:off x="636444" y="5619966"/>
            <a:ext cx="4628535" cy="9911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buClr>
                <a:srgbClr val="FF6600"/>
              </a:buClr>
            </a:pPr>
            <a:r>
              <a:rPr lang="it-IT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FOCALIZZAZIONE SUL FUTURO </a:t>
            </a:r>
          </a:p>
          <a:p>
            <a:pPr algn="ctr">
              <a:lnSpc>
                <a:spcPct val="110000"/>
              </a:lnSpc>
              <a:buClr>
                <a:srgbClr val="FF660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Vedere nel cambiamento un’opportunità di crescita.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0CAB5912-6E2C-46B7-BD60-99FAEB49A0EF}"/>
              </a:ext>
            </a:extLst>
          </p:cNvPr>
          <p:cNvSpPr txBox="1"/>
          <p:nvPr/>
        </p:nvSpPr>
        <p:spPr>
          <a:xfrm>
            <a:off x="6517698" y="2901718"/>
            <a:ext cx="4296696" cy="9891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buClr>
                <a:srgbClr val="FF6600"/>
              </a:buClr>
            </a:pPr>
            <a:r>
              <a:rPr lang="it-IT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TALENTI CREATIVI </a:t>
            </a:r>
          </a:p>
          <a:p>
            <a:pPr algn="ctr">
              <a:lnSpc>
                <a:spcPct val="110000"/>
              </a:lnSpc>
              <a:buClr>
                <a:srgbClr val="FF660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Valorizzare i talenti e le creatività individuali.</a:t>
            </a:r>
          </a:p>
        </p:txBody>
      </p:sp>
    </p:spTree>
    <p:extLst>
      <p:ext uri="{BB962C8B-B14F-4D97-AF65-F5344CB8AC3E}">
        <p14:creationId xmlns:p14="http://schemas.microsoft.com/office/powerpoint/2010/main" val="42007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6" grpId="0" animBg="1"/>
      <p:bldP spid="9" grpId="0" animBg="1"/>
      <p:bldP spid="10" grpId="0" animBg="1"/>
      <p:bldP spid="12" grpId="0" animBg="1"/>
      <p:bldP spid="15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EDC8B6AD-FF5E-49D8-9D0A-024255338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Segnaposto contenuto 3">
            <a:extLst>
              <a:ext uri="{FF2B5EF4-FFF2-40B4-BE49-F238E27FC236}">
                <a16:creationId xmlns:a16="http://schemas.microsoft.com/office/drawing/2014/main" id="{3378A210-13A3-4E06-BB9D-12F7C840FF1E}"/>
              </a:ext>
            </a:extLst>
          </p:cNvPr>
          <p:cNvSpPr txBox="1">
            <a:spLocks/>
          </p:cNvSpPr>
          <p:nvPr/>
        </p:nvSpPr>
        <p:spPr>
          <a:xfrm>
            <a:off x="422488" y="3287943"/>
            <a:ext cx="3569208" cy="2421775"/>
          </a:xfrm>
          <a:prstGeom prst="rect">
            <a:avLst/>
          </a:prstGeom>
          <a:ln w="1905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it-IT" sz="1800" b="1">
                <a:latin typeface="Calibri" panose="020F0502020204030204" pitchFamily="34" charset="0"/>
                <a:cs typeface="Calibri" panose="020F0502020204030204" pitchFamily="34" charset="0"/>
              </a:rPr>
              <a:t>Definire</a:t>
            </a:r>
            <a:r>
              <a:rPr lang="it-IT" sz="1800">
                <a:latin typeface="Calibri" panose="020F0502020204030204" pitchFamily="34" charset="0"/>
                <a:cs typeface="Calibri" panose="020F0502020204030204" pitchFamily="34" charset="0"/>
              </a:rPr>
              <a:t> processi e modalità di lavoro</a:t>
            </a:r>
          </a:p>
          <a:p>
            <a:pPr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it-IT" sz="1800" b="1">
                <a:latin typeface="Calibri" panose="020F0502020204030204" pitchFamily="34" charset="0"/>
                <a:cs typeface="Calibri" panose="020F0502020204030204" pitchFamily="34" charset="0"/>
              </a:rPr>
              <a:t>Individuare</a:t>
            </a:r>
            <a:r>
              <a:rPr lang="it-IT" sz="1800">
                <a:latin typeface="Calibri" panose="020F0502020204030204" pitchFamily="34" charset="0"/>
                <a:cs typeface="Calibri" panose="020F0502020204030204" pitchFamily="34" charset="0"/>
              </a:rPr>
              <a:t> il traguardo del team</a:t>
            </a:r>
          </a:p>
          <a:p>
            <a:pPr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it-IT" sz="1800" b="1">
                <a:latin typeface="Calibri" panose="020F0502020204030204" pitchFamily="34" charset="0"/>
                <a:cs typeface="Calibri" panose="020F0502020204030204" pitchFamily="34" charset="0"/>
              </a:rPr>
              <a:t>Assegnare</a:t>
            </a:r>
            <a:r>
              <a:rPr lang="it-IT" sz="1800">
                <a:latin typeface="Calibri" panose="020F0502020204030204" pitchFamily="34" charset="0"/>
                <a:cs typeface="Calibri" panose="020F0502020204030204" pitchFamily="34" charset="0"/>
              </a:rPr>
              <a:t> ruoli, attività e responsabilità</a:t>
            </a:r>
          </a:p>
          <a:p>
            <a:pPr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it-IT" sz="1800" b="1">
                <a:latin typeface="Calibri" panose="020F0502020204030204" pitchFamily="34" charset="0"/>
                <a:cs typeface="Calibri" panose="020F0502020204030204" pitchFamily="34" charset="0"/>
              </a:rPr>
              <a:t>Stabilire</a:t>
            </a:r>
            <a:r>
              <a:rPr lang="it-IT" sz="1800">
                <a:latin typeface="Calibri" panose="020F0502020204030204" pitchFamily="34" charset="0"/>
                <a:cs typeface="Calibri" panose="020F0502020204030204" pitchFamily="34" charset="0"/>
              </a:rPr>
              <a:t> criteri di verifica </a:t>
            </a:r>
            <a:endParaRPr lang="it-IT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F4503BA6-D683-479A-9CFC-E18F4418E0AE}"/>
              </a:ext>
            </a:extLst>
          </p:cNvPr>
          <p:cNvSpPr txBox="1">
            <a:spLocks/>
          </p:cNvSpPr>
          <p:nvPr/>
        </p:nvSpPr>
        <p:spPr>
          <a:xfrm>
            <a:off x="2994960" y="377282"/>
            <a:ext cx="619252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dirty="0"/>
              <a:t>Il metodo di lavoro:</a:t>
            </a:r>
          </a:p>
        </p:txBody>
      </p:sp>
      <p:sp>
        <p:nvSpPr>
          <p:cNvPr id="5" name="Segnaposto contenuto 3">
            <a:extLst>
              <a:ext uri="{FF2B5EF4-FFF2-40B4-BE49-F238E27FC236}">
                <a16:creationId xmlns:a16="http://schemas.microsoft.com/office/drawing/2014/main" id="{C90D7ADB-FEA6-48C2-8529-F5E1B720D748}"/>
              </a:ext>
            </a:extLst>
          </p:cNvPr>
          <p:cNvSpPr txBox="1">
            <a:spLocks/>
          </p:cNvSpPr>
          <p:nvPr/>
        </p:nvSpPr>
        <p:spPr>
          <a:xfrm>
            <a:off x="4310760" y="3134924"/>
            <a:ext cx="3569208" cy="2657921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Avere sempre presente </a:t>
            </a:r>
            <a:r>
              <a:rPr lang="it-IT" sz="1800" b="1" dirty="0">
                <a:latin typeface="Calibri" panose="020F0502020204030204" pitchFamily="34" charset="0"/>
                <a:cs typeface="Calibri" panose="020F0502020204030204" pitchFamily="34" charset="0"/>
              </a:rPr>
              <a:t>il risultato 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da conseguire</a:t>
            </a:r>
          </a:p>
          <a:p>
            <a:pPr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Fornire </a:t>
            </a:r>
            <a:r>
              <a:rPr lang="it-IT" sz="1800" b="1" dirty="0">
                <a:latin typeface="Calibri" panose="020F0502020204030204" pitchFamily="34" charset="0"/>
                <a:cs typeface="Calibri" panose="020F0502020204030204" pitchFamily="34" charset="0"/>
              </a:rPr>
              <a:t>contributi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 nei momenti di difficoltà</a:t>
            </a:r>
          </a:p>
          <a:p>
            <a:pPr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Riprogettare le </a:t>
            </a:r>
            <a:r>
              <a:rPr lang="it-IT" sz="1800" b="1" dirty="0">
                <a:latin typeface="Calibri" panose="020F0502020204030204" pitchFamily="34" charset="0"/>
                <a:cs typeface="Calibri" panose="020F0502020204030204" pitchFamily="34" charset="0"/>
              </a:rPr>
              <a:t>fasi di processo 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a fronte di difficoltà</a:t>
            </a:r>
          </a:p>
          <a:p>
            <a:pPr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Essere realistici nell’affrontare i </a:t>
            </a:r>
            <a:r>
              <a:rPr lang="it-IT" sz="1800" b="1" dirty="0">
                <a:latin typeface="Calibri" panose="020F0502020204030204" pitchFamily="34" charset="0"/>
                <a:cs typeface="Calibri" panose="020F0502020204030204" pitchFamily="34" charset="0"/>
              </a:rPr>
              <a:t>problemi</a:t>
            </a:r>
          </a:p>
        </p:txBody>
      </p:sp>
      <p:sp>
        <p:nvSpPr>
          <p:cNvPr id="6" name="Segnaposto contenuto 3">
            <a:extLst>
              <a:ext uri="{FF2B5EF4-FFF2-40B4-BE49-F238E27FC236}">
                <a16:creationId xmlns:a16="http://schemas.microsoft.com/office/drawing/2014/main" id="{885799E4-C6F1-4D7D-A142-40CF66A6218B}"/>
              </a:ext>
            </a:extLst>
          </p:cNvPr>
          <p:cNvSpPr txBox="1">
            <a:spLocks/>
          </p:cNvSpPr>
          <p:nvPr/>
        </p:nvSpPr>
        <p:spPr>
          <a:xfrm>
            <a:off x="8199032" y="3287943"/>
            <a:ext cx="3574624" cy="2603883"/>
          </a:xfrm>
          <a:prstGeom prst="rect">
            <a:avLst/>
          </a:prstGeom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L’accettazione e la condivisione della </a:t>
            </a:r>
            <a:r>
              <a:rPr lang="it-IT" sz="1800" b="1" dirty="0">
                <a:latin typeface="Calibri" panose="020F0502020204030204" pitchFamily="34" charset="0"/>
                <a:cs typeface="Calibri" panose="020F0502020204030204" pitchFamily="34" charset="0"/>
              </a:rPr>
              <a:t>responsabilità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 del risultato</a:t>
            </a:r>
          </a:p>
          <a:p>
            <a:pPr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Il riconoscimento del </a:t>
            </a:r>
            <a:r>
              <a:rPr lang="it-IT" sz="1800" b="1" dirty="0">
                <a:latin typeface="Calibri" panose="020F0502020204030204" pitchFamily="34" charset="0"/>
                <a:cs typeface="Calibri" panose="020F0502020204030204" pitchFamily="34" charset="0"/>
              </a:rPr>
              <a:t>valore aggiunto 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per l’organizzazione, per il team e per le persone del team</a:t>
            </a:r>
          </a:p>
          <a:p>
            <a:pPr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La valutazione del percorso che il team ha compiuto per raggiungere il </a:t>
            </a:r>
            <a:r>
              <a:rPr lang="it-IT" sz="1800" b="1" dirty="0">
                <a:latin typeface="Calibri" panose="020F0502020204030204" pitchFamily="34" charset="0"/>
                <a:cs typeface="Calibri" panose="020F0502020204030204" pitchFamily="34" charset="0"/>
              </a:rPr>
              <a:t>risultato atteso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686D505-E10A-4BF7-9F0C-BDB4720698F7}"/>
              </a:ext>
            </a:extLst>
          </p:cNvPr>
          <p:cNvSpPr txBox="1"/>
          <p:nvPr/>
        </p:nvSpPr>
        <p:spPr>
          <a:xfrm>
            <a:off x="422488" y="2456946"/>
            <a:ext cx="3569208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it-IT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Progettare</a:t>
            </a:r>
            <a:r>
              <a:rPr lang="it-IT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creazione di una dimensione di gruppo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2FAFF97-0E62-454C-BDD0-CE230FF30375}"/>
              </a:ext>
            </a:extLst>
          </p:cNvPr>
          <p:cNvSpPr txBox="1"/>
          <p:nvPr/>
        </p:nvSpPr>
        <p:spPr>
          <a:xfrm>
            <a:off x="4306616" y="2349723"/>
            <a:ext cx="3569208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it-IT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Realizzare:</a:t>
            </a:r>
            <a:r>
              <a:rPr lang="it-IT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momento di lavoro operativo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DD502F9-6AA6-46EC-812E-512421A16450}"/>
              </a:ext>
            </a:extLst>
          </p:cNvPr>
          <p:cNvSpPr txBox="1"/>
          <p:nvPr/>
        </p:nvSpPr>
        <p:spPr>
          <a:xfrm>
            <a:off x="8199032" y="2087614"/>
            <a:ext cx="3574624" cy="120032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it-IT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Verificare: </a:t>
            </a:r>
            <a:r>
              <a:rPr lang="it-IT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confronto del prodotto ottenuto con quanto pianificato</a:t>
            </a:r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00A90234-94A8-446B-9260-1E97E630328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2515673">
            <a:off x="3191964" y="5776879"/>
            <a:ext cx="1918528" cy="817238"/>
          </a:xfrm>
          <a:prstGeom prst="rect">
            <a:avLst/>
          </a:prstGeom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5392FA6E-D5F0-4295-A958-2CB8B1A47A2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8949830" flipV="1">
            <a:off x="7201640" y="1359120"/>
            <a:ext cx="1671574" cy="81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145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rushVTI">
  <a:themeElements>
    <a:clrScheme name="Personalizzato 1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89634"/>
      </a:accent1>
      <a:accent2>
        <a:srgbClr val="F07F09"/>
      </a:accent2>
      <a:accent3>
        <a:srgbClr val="F07F09"/>
      </a:accent3>
      <a:accent4>
        <a:srgbClr val="F07F09"/>
      </a:accent4>
      <a:accent5>
        <a:srgbClr val="F07F09"/>
      </a:accent5>
      <a:accent6>
        <a:srgbClr val="F07F09"/>
      </a:accent6>
      <a:hlink>
        <a:srgbClr val="F07F09"/>
      </a:hlink>
      <a:folHlink>
        <a:srgbClr val="F07F09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683</Words>
  <Application>Microsoft Office PowerPoint</Application>
  <PresentationFormat>Widescreen</PresentationFormat>
  <Paragraphs>87</Paragraphs>
  <Slides>9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Century Gothic</vt:lpstr>
      <vt:lpstr>Elephant</vt:lpstr>
      <vt:lpstr>Wingdings</vt:lpstr>
      <vt:lpstr>Tema di Office</vt:lpstr>
      <vt:lpstr>BrushVTI</vt:lpstr>
      <vt:lpstr>Webinar:  Gestione del team</vt:lpstr>
      <vt:lpstr>Presentazione standard di PowerPoint</vt:lpstr>
      <vt:lpstr>Differenze </vt:lpstr>
      <vt:lpstr>Qual è la funzione del     in azienda?</vt:lpstr>
      <vt:lpstr>La funzione del team</vt:lpstr>
      <vt:lpstr>Quali difficoltà si possono trovare nella gestione  di un TEAM?</vt:lpstr>
      <vt:lpstr>Come possiamo gestire  un team</vt:lpstr>
      <vt:lpstr>Un team efficace: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Webinar:  Gestione del team</dc:title>
  <dc:creator>ramona sabella</dc:creator>
  <cp:lastModifiedBy>vittorio mirko villano</cp:lastModifiedBy>
  <cp:revision>12</cp:revision>
  <dcterms:created xsi:type="dcterms:W3CDTF">2020-11-17T18:20:02Z</dcterms:created>
  <dcterms:modified xsi:type="dcterms:W3CDTF">2020-11-18T11:59:45Z</dcterms:modified>
</cp:coreProperties>
</file>