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Lst>
  <p:notesMasterIdLst>
    <p:notesMasterId r:id="rId21"/>
  </p:notesMasterIdLst>
  <p:sldIdLst>
    <p:sldId id="256" r:id="rId2"/>
    <p:sldId id="275" r:id="rId3"/>
    <p:sldId id="257" r:id="rId4"/>
    <p:sldId id="266" r:id="rId5"/>
    <p:sldId id="267" r:id="rId6"/>
    <p:sldId id="268" r:id="rId7"/>
    <p:sldId id="258" r:id="rId8"/>
    <p:sldId id="259" r:id="rId9"/>
    <p:sldId id="260" r:id="rId10"/>
    <p:sldId id="261" r:id="rId11"/>
    <p:sldId id="270" r:id="rId12"/>
    <p:sldId id="271" r:id="rId13"/>
    <p:sldId id="272" r:id="rId14"/>
    <p:sldId id="274" r:id="rId15"/>
    <p:sldId id="276" r:id="rId16"/>
    <p:sldId id="262" r:id="rId17"/>
    <p:sldId id="264" r:id="rId18"/>
    <p:sldId id="265"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scilla cuda" initials="pc" lastIdx="1" clrIdx="0">
    <p:extLst>
      <p:ext uri="{19B8F6BF-5375-455C-9EA6-DF929625EA0E}">
        <p15:presenceInfo xmlns:p15="http://schemas.microsoft.com/office/powerpoint/2012/main" userId="4477e1dcda2322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802"/>
    <a:srgbClr val="FF67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236" autoAdjust="0"/>
  </p:normalViewPr>
  <p:slideViewPr>
    <p:cSldViewPr snapToGrid="0">
      <p:cViewPr varScale="1">
        <p:scale>
          <a:sx n="42" d="100"/>
          <a:sy n="42" d="100"/>
        </p:scale>
        <p:origin x="1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81BA7-5F9F-4769-BF7F-253977151B7B}" type="doc">
      <dgm:prSet loTypeId="urn:microsoft.com/office/officeart/2018/2/layout/IconCircleList" loCatId="icon" qsTypeId="urn:microsoft.com/office/officeart/2005/8/quickstyle/simple1" qsCatId="simple" csTypeId="urn:microsoft.com/office/officeart/2005/8/colors/colorful5" csCatId="colorful" phldr="1"/>
      <dgm:spPr/>
      <dgm:t>
        <a:bodyPr/>
        <a:lstStyle/>
        <a:p>
          <a:endParaRPr lang="en-US"/>
        </a:p>
      </dgm:t>
    </dgm:pt>
    <dgm:pt modelId="{2A31BF9C-93B3-4726-8ABB-50A71C4217D1}">
      <dgm:prSet/>
      <dgm:spPr/>
      <dgm:t>
        <a:bodyPr/>
        <a:lstStyle/>
        <a:p>
          <a:pPr>
            <a:lnSpc>
              <a:spcPct val="100000"/>
            </a:lnSpc>
          </a:pPr>
          <a:r>
            <a:rPr lang="it-IT" b="1" dirty="0">
              <a:latin typeface="Arial" panose="020B0604020202020204" pitchFamily="34" charset="0"/>
              <a:cs typeface="Arial" panose="020B0604020202020204" pitchFamily="34" charset="0"/>
            </a:rPr>
            <a:t>Tutti gli elementi che impattano sulla salute fisica.</a:t>
          </a:r>
          <a:endParaRPr lang="en-US" dirty="0">
            <a:latin typeface="Arial" panose="020B0604020202020204" pitchFamily="34" charset="0"/>
            <a:cs typeface="Arial" panose="020B0604020202020204" pitchFamily="34" charset="0"/>
          </a:endParaRPr>
        </a:p>
      </dgm:t>
    </dgm:pt>
    <dgm:pt modelId="{454A259B-0AEC-480A-B388-AF3EE39792B0}" type="parTrans" cxnId="{96790FA2-47EF-485C-B629-976551503629}">
      <dgm:prSet/>
      <dgm:spPr/>
      <dgm:t>
        <a:bodyPr/>
        <a:lstStyle/>
        <a:p>
          <a:endParaRPr lang="en-US"/>
        </a:p>
      </dgm:t>
    </dgm:pt>
    <dgm:pt modelId="{7496BA9B-5E78-4B77-A4EE-2315DA23702C}" type="sibTrans" cxnId="{96790FA2-47EF-485C-B629-976551503629}">
      <dgm:prSet/>
      <dgm:spPr/>
      <dgm:t>
        <a:bodyPr/>
        <a:lstStyle/>
        <a:p>
          <a:pPr>
            <a:lnSpc>
              <a:spcPct val="100000"/>
            </a:lnSpc>
          </a:pPr>
          <a:endParaRPr lang="en-US"/>
        </a:p>
      </dgm:t>
    </dgm:pt>
    <dgm:pt modelId="{8792861D-E162-433A-B832-7130C2C32DCA}">
      <dgm:prSet/>
      <dgm:spPr/>
      <dgm:t>
        <a:bodyPr/>
        <a:lstStyle/>
        <a:p>
          <a:pPr>
            <a:lnSpc>
              <a:spcPct val="100000"/>
            </a:lnSpc>
          </a:pPr>
          <a:r>
            <a:rPr lang="it-IT" dirty="0">
              <a:latin typeface="Arial" panose="020B0604020202020204" pitchFamily="34" charset="0"/>
              <a:cs typeface="Arial" panose="020B0604020202020204" pitchFamily="34" charset="0"/>
            </a:rPr>
            <a:t>Ambiente di lavoro</a:t>
          </a:r>
          <a:endParaRPr lang="en-US" dirty="0">
            <a:latin typeface="Arial" panose="020B0604020202020204" pitchFamily="34" charset="0"/>
            <a:cs typeface="Arial" panose="020B0604020202020204" pitchFamily="34" charset="0"/>
          </a:endParaRPr>
        </a:p>
      </dgm:t>
    </dgm:pt>
    <dgm:pt modelId="{8F95DF77-C70B-4761-B0E7-91235D647E81}" type="parTrans" cxnId="{44092506-FB9C-47F4-9655-366DE96911E0}">
      <dgm:prSet/>
      <dgm:spPr/>
      <dgm:t>
        <a:bodyPr/>
        <a:lstStyle/>
        <a:p>
          <a:endParaRPr lang="en-US"/>
        </a:p>
      </dgm:t>
    </dgm:pt>
    <dgm:pt modelId="{B868277F-71BE-4BC5-ABE3-E3F8FB0ACC3F}" type="sibTrans" cxnId="{44092506-FB9C-47F4-9655-366DE96911E0}">
      <dgm:prSet/>
      <dgm:spPr/>
      <dgm:t>
        <a:bodyPr/>
        <a:lstStyle/>
        <a:p>
          <a:pPr>
            <a:lnSpc>
              <a:spcPct val="100000"/>
            </a:lnSpc>
          </a:pPr>
          <a:endParaRPr lang="en-US"/>
        </a:p>
      </dgm:t>
    </dgm:pt>
    <dgm:pt modelId="{1BDD2540-354A-4F13-B638-DE681A3DE80F}">
      <dgm:prSet/>
      <dgm:spPr/>
      <dgm:t>
        <a:bodyPr/>
        <a:lstStyle/>
        <a:p>
          <a:pPr>
            <a:lnSpc>
              <a:spcPct val="100000"/>
            </a:lnSpc>
          </a:pPr>
          <a:r>
            <a:rPr lang="it-IT" dirty="0">
              <a:latin typeface="Arial" panose="020B0604020202020204" pitchFamily="34" charset="0"/>
              <a:cs typeface="Arial" panose="020B0604020202020204" pitchFamily="34" charset="0"/>
            </a:rPr>
            <a:t>Illuminazione</a:t>
          </a:r>
          <a:endParaRPr lang="en-US" dirty="0">
            <a:latin typeface="Arial" panose="020B0604020202020204" pitchFamily="34" charset="0"/>
            <a:cs typeface="Arial" panose="020B0604020202020204" pitchFamily="34" charset="0"/>
          </a:endParaRPr>
        </a:p>
      </dgm:t>
    </dgm:pt>
    <dgm:pt modelId="{536F1835-5A81-45CB-ADCA-084F64A76273}" type="parTrans" cxnId="{190785CE-74C5-478B-866C-DC606931F823}">
      <dgm:prSet/>
      <dgm:spPr/>
      <dgm:t>
        <a:bodyPr/>
        <a:lstStyle/>
        <a:p>
          <a:endParaRPr lang="en-US"/>
        </a:p>
      </dgm:t>
    </dgm:pt>
    <dgm:pt modelId="{2E7DAD3A-4E20-4D50-B8FF-662A193A95AF}" type="sibTrans" cxnId="{190785CE-74C5-478B-866C-DC606931F823}">
      <dgm:prSet/>
      <dgm:spPr/>
      <dgm:t>
        <a:bodyPr/>
        <a:lstStyle/>
        <a:p>
          <a:pPr>
            <a:lnSpc>
              <a:spcPct val="100000"/>
            </a:lnSpc>
          </a:pPr>
          <a:endParaRPr lang="en-US"/>
        </a:p>
      </dgm:t>
    </dgm:pt>
    <dgm:pt modelId="{21A7B86E-E89D-4649-ADEA-A71535C05385}">
      <dgm:prSet/>
      <dgm:spPr/>
      <dgm:t>
        <a:bodyPr/>
        <a:lstStyle/>
        <a:p>
          <a:pPr>
            <a:lnSpc>
              <a:spcPct val="100000"/>
            </a:lnSpc>
          </a:pPr>
          <a:r>
            <a:rPr lang="it-IT" dirty="0">
              <a:latin typeface="Arial" panose="020B0604020202020204" pitchFamily="34" charset="0"/>
              <a:cs typeface="Arial" panose="020B0604020202020204" pitchFamily="34" charset="0"/>
            </a:rPr>
            <a:t>Postazioni ergonomiche</a:t>
          </a:r>
          <a:endParaRPr lang="en-US" dirty="0">
            <a:latin typeface="Arial" panose="020B0604020202020204" pitchFamily="34" charset="0"/>
            <a:cs typeface="Arial" panose="020B0604020202020204" pitchFamily="34" charset="0"/>
          </a:endParaRPr>
        </a:p>
      </dgm:t>
    </dgm:pt>
    <dgm:pt modelId="{DFB4D677-4410-45B9-B631-9DF76904F6AC}" type="parTrans" cxnId="{A95D1A6C-4C3E-4790-BCCE-C4F0FB009D99}">
      <dgm:prSet/>
      <dgm:spPr/>
      <dgm:t>
        <a:bodyPr/>
        <a:lstStyle/>
        <a:p>
          <a:endParaRPr lang="en-US"/>
        </a:p>
      </dgm:t>
    </dgm:pt>
    <dgm:pt modelId="{75DE04DC-93F5-40CA-A379-4ADEFBF31AAE}" type="sibTrans" cxnId="{A95D1A6C-4C3E-4790-BCCE-C4F0FB009D99}">
      <dgm:prSet/>
      <dgm:spPr/>
      <dgm:t>
        <a:bodyPr/>
        <a:lstStyle/>
        <a:p>
          <a:endParaRPr lang="en-US"/>
        </a:p>
      </dgm:t>
    </dgm:pt>
    <dgm:pt modelId="{48EF4C58-E96A-47FE-938F-285B52B25694}" type="pres">
      <dgm:prSet presAssocID="{DE881BA7-5F9F-4769-BF7F-253977151B7B}" presName="root" presStyleCnt="0">
        <dgm:presLayoutVars>
          <dgm:dir/>
          <dgm:resizeHandles val="exact"/>
        </dgm:presLayoutVars>
      </dgm:prSet>
      <dgm:spPr/>
    </dgm:pt>
    <dgm:pt modelId="{FE7CB395-026A-46DF-8008-CC067F881DDB}" type="pres">
      <dgm:prSet presAssocID="{DE881BA7-5F9F-4769-BF7F-253977151B7B}" presName="container" presStyleCnt="0">
        <dgm:presLayoutVars>
          <dgm:dir/>
          <dgm:resizeHandles val="exact"/>
        </dgm:presLayoutVars>
      </dgm:prSet>
      <dgm:spPr/>
    </dgm:pt>
    <dgm:pt modelId="{998BC99C-2D71-41AB-BD82-6AE8B4F1F7FA}" type="pres">
      <dgm:prSet presAssocID="{2A31BF9C-93B3-4726-8ABB-50A71C4217D1}" presName="compNode" presStyleCnt="0"/>
      <dgm:spPr/>
    </dgm:pt>
    <dgm:pt modelId="{2BE53C6C-5C21-455F-BBC1-C1A76F6F0A28}" type="pres">
      <dgm:prSet presAssocID="{2A31BF9C-93B3-4726-8ABB-50A71C4217D1}" presName="iconBgRect" presStyleLbl="bgShp" presStyleIdx="0" presStyleCnt="4" custLinFactNeighborX="-9907" custLinFactNeighborY="-3499"/>
      <dgm:spPr/>
    </dgm:pt>
    <dgm:pt modelId="{542F246B-0F42-4F4F-BD00-172E7307502D}" type="pres">
      <dgm:prSet presAssocID="{2A31BF9C-93B3-4726-8ABB-50A71C4217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olar system"/>
        </a:ext>
      </dgm:extLst>
    </dgm:pt>
    <dgm:pt modelId="{82677D78-8B50-4A41-B4F5-2D373C2C8309}" type="pres">
      <dgm:prSet presAssocID="{2A31BF9C-93B3-4726-8ABB-50A71C4217D1}" presName="spaceRect" presStyleCnt="0"/>
      <dgm:spPr/>
    </dgm:pt>
    <dgm:pt modelId="{B5E080EC-1DC4-4128-A07D-3BE9F03F99A0}" type="pres">
      <dgm:prSet presAssocID="{2A31BF9C-93B3-4726-8ABB-50A71C4217D1}" presName="textRect" presStyleLbl="revTx" presStyleIdx="0" presStyleCnt="4">
        <dgm:presLayoutVars>
          <dgm:chMax val="1"/>
          <dgm:chPref val="1"/>
        </dgm:presLayoutVars>
      </dgm:prSet>
      <dgm:spPr/>
    </dgm:pt>
    <dgm:pt modelId="{BB038B48-327C-4C02-AB28-7CA3BBB49792}" type="pres">
      <dgm:prSet presAssocID="{7496BA9B-5E78-4B77-A4EE-2315DA23702C}" presName="sibTrans" presStyleLbl="sibTrans2D1" presStyleIdx="0" presStyleCnt="0"/>
      <dgm:spPr/>
    </dgm:pt>
    <dgm:pt modelId="{C0C50C56-52B0-403D-A87B-803C8FAE8E61}" type="pres">
      <dgm:prSet presAssocID="{8792861D-E162-433A-B832-7130C2C32DCA}" presName="compNode" presStyleCnt="0"/>
      <dgm:spPr/>
    </dgm:pt>
    <dgm:pt modelId="{5FE748FD-98DE-4D13-A665-3DDE092A5A52}" type="pres">
      <dgm:prSet presAssocID="{8792861D-E162-433A-B832-7130C2C32DCA}" presName="iconBgRect" presStyleLbl="bgShp" presStyleIdx="1" presStyleCnt="4"/>
      <dgm:spPr/>
    </dgm:pt>
    <dgm:pt modelId="{0AD210B1-9BCE-40B4-9D14-90B9B895A2C0}" type="pres">
      <dgm:prSet presAssocID="{8792861D-E162-433A-B832-7130C2C32DC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D7BFF3A9-1639-41CC-9B20-EEFA9890AD4F}" type="pres">
      <dgm:prSet presAssocID="{8792861D-E162-433A-B832-7130C2C32DCA}" presName="spaceRect" presStyleCnt="0"/>
      <dgm:spPr/>
    </dgm:pt>
    <dgm:pt modelId="{7AE4A916-1E41-4B1A-ABA7-AC2BDE86A88E}" type="pres">
      <dgm:prSet presAssocID="{8792861D-E162-433A-B832-7130C2C32DCA}" presName="textRect" presStyleLbl="revTx" presStyleIdx="1" presStyleCnt="4">
        <dgm:presLayoutVars>
          <dgm:chMax val="1"/>
          <dgm:chPref val="1"/>
        </dgm:presLayoutVars>
      </dgm:prSet>
      <dgm:spPr/>
    </dgm:pt>
    <dgm:pt modelId="{007E895A-1E55-4312-AB44-9BED9486AEF3}" type="pres">
      <dgm:prSet presAssocID="{B868277F-71BE-4BC5-ABE3-E3F8FB0ACC3F}" presName="sibTrans" presStyleLbl="sibTrans2D1" presStyleIdx="0" presStyleCnt="0"/>
      <dgm:spPr/>
    </dgm:pt>
    <dgm:pt modelId="{515D75B0-F063-416A-AB31-8BCC8BBFA4B1}" type="pres">
      <dgm:prSet presAssocID="{1BDD2540-354A-4F13-B638-DE681A3DE80F}" presName="compNode" presStyleCnt="0"/>
      <dgm:spPr/>
    </dgm:pt>
    <dgm:pt modelId="{2A9A62D4-9F3C-4E4F-BE76-56FF474B1FDB}" type="pres">
      <dgm:prSet presAssocID="{1BDD2540-354A-4F13-B638-DE681A3DE80F}" presName="iconBgRect" presStyleLbl="bgShp" presStyleIdx="2" presStyleCnt="4"/>
      <dgm:spPr/>
    </dgm:pt>
    <dgm:pt modelId="{A38A9AAA-46F3-4FBC-9D9A-102CD983FACC}" type="pres">
      <dgm:prSet presAssocID="{1BDD2540-354A-4F13-B638-DE681A3DE80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ampadina"/>
        </a:ext>
      </dgm:extLst>
    </dgm:pt>
    <dgm:pt modelId="{55C44A56-E5E3-46B4-95FA-6588C8684AC1}" type="pres">
      <dgm:prSet presAssocID="{1BDD2540-354A-4F13-B638-DE681A3DE80F}" presName="spaceRect" presStyleCnt="0"/>
      <dgm:spPr/>
    </dgm:pt>
    <dgm:pt modelId="{1773CED5-BBA2-41AD-AA80-6825D091683C}" type="pres">
      <dgm:prSet presAssocID="{1BDD2540-354A-4F13-B638-DE681A3DE80F}" presName="textRect" presStyleLbl="revTx" presStyleIdx="2" presStyleCnt="4">
        <dgm:presLayoutVars>
          <dgm:chMax val="1"/>
          <dgm:chPref val="1"/>
        </dgm:presLayoutVars>
      </dgm:prSet>
      <dgm:spPr/>
    </dgm:pt>
    <dgm:pt modelId="{E2EF65B7-B41D-419C-9533-EC089FBBD158}" type="pres">
      <dgm:prSet presAssocID="{2E7DAD3A-4E20-4D50-B8FF-662A193A95AF}" presName="sibTrans" presStyleLbl="sibTrans2D1" presStyleIdx="0" presStyleCnt="0"/>
      <dgm:spPr/>
    </dgm:pt>
    <dgm:pt modelId="{E57C49B8-A3A6-4553-86E2-D51A765F6EE0}" type="pres">
      <dgm:prSet presAssocID="{21A7B86E-E89D-4649-ADEA-A71535C05385}" presName="compNode" presStyleCnt="0"/>
      <dgm:spPr/>
    </dgm:pt>
    <dgm:pt modelId="{FB066524-0830-481C-864F-D349041F946F}" type="pres">
      <dgm:prSet presAssocID="{21A7B86E-E89D-4649-ADEA-A71535C05385}" presName="iconBgRect" presStyleLbl="bgShp" presStyleIdx="3" presStyleCnt="4"/>
      <dgm:spPr/>
    </dgm:pt>
    <dgm:pt modelId="{3984950D-1745-48F9-A30C-6DF41C33F4C7}" type="pres">
      <dgm:prSet presAssocID="{21A7B86E-E89D-4649-ADEA-A71535C0538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egno di spunta"/>
        </a:ext>
      </dgm:extLst>
    </dgm:pt>
    <dgm:pt modelId="{587D9C51-E7BF-4FC0-9ACD-B827112C2D9F}" type="pres">
      <dgm:prSet presAssocID="{21A7B86E-E89D-4649-ADEA-A71535C05385}" presName="spaceRect" presStyleCnt="0"/>
      <dgm:spPr/>
    </dgm:pt>
    <dgm:pt modelId="{10F0C089-3FDA-41A2-864D-F90574949F36}" type="pres">
      <dgm:prSet presAssocID="{21A7B86E-E89D-4649-ADEA-A71535C05385}" presName="textRect" presStyleLbl="revTx" presStyleIdx="3" presStyleCnt="4">
        <dgm:presLayoutVars>
          <dgm:chMax val="1"/>
          <dgm:chPref val="1"/>
        </dgm:presLayoutVars>
      </dgm:prSet>
      <dgm:spPr/>
    </dgm:pt>
  </dgm:ptLst>
  <dgm:cxnLst>
    <dgm:cxn modelId="{44092506-FB9C-47F4-9655-366DE96911E0}" srcId="{DE881BA7-5F9F-4769-BF7F-253977151B7B}" destId="{8792861D-E162-433A-B832-7130C2C32DCA}" srcOrd="1" destOrd="0" parTransId="{8F95DF77-C70B-4761-B0E7-91235D647E81}" sibTransId="{B868277F-71BE-4BC5-ABE3-E3F8FB0ACC3F}"/>
    <dgm:cxn modelId="{687C8A2C-BFB7-4FCA-8F4D-79B457973DDE}" type="presOf" srcId="{8792861D-E162-433A-B832-7130C2C32DCA}" destId="{7AE4A916-1E41-4B1A-ABA7-AC2BDE86A88E}" srcOrd="0" destOrd="0" presId="urn:microsoft.com/office/officeart/2018/2/layout/IconCircleList"/>
    <dgm:cxn modelId="{30B49C39-5AF9-4024-A829-5E8E7378FF0D}" type="presOf" srcId="{DE881BA7-5F9F-4769-BF7F-253977151B7B}" destId="{48EF4C58-E96A-47FE-938F-285B52B25694}" srcOrd="0" destOrd="0" presId="urn:microsoft.com/office/officeart/2018/2/layout/IconCircleList"/>
    <dgm:cxn modelId="{A95D1A6C-4C3E-4790-BCCE-C4F0FB009D99}" srcId="{DE881BA7-5F9F-4769-BF7F-253977151B7B}" destId="{21A7B86E-E89D-4649-ADEA-A71535C05385}" srcOrd="3" destOrd="0" parTransId="{DFB4D677-4410-45B9-B631-9DF76904F6AC}" sibTransId="{75DE04DC-93F5-40CA-A379-4ADEFBF31AAE}"/>
    <dgm:cxn modelId="{AB4DDE87-861C-41C5-BEAF-D0EF9C6CE5F9}" type="presOf" srcId="{2A31BF9C-93B3-4726-8ABB-50A71C4217D1}" destId="{B5E080EC-1DC4-4128-A07D-3BE9F03F99A0}" srcOrd="0" destOrd="0" presId="urn:microsoft.com/office/officeart/2018/2/layout/IconCircleList"/>
    <dgm:cxn modelId="{476E3495-93FE-4F64-A087-EEA5B60BAB8F}" type="presOf" srcId="{7496BA9B-5E78-4B77-A4EE-2315DA23702C}" destId="{BB038B48-327C-4C02-AB28-7CA3BBB49792}" srcOrd="0" destOrd="0" presId="urn:microsoft.com/office/officeart/2018/2/layout/IconCircleList"/>
    <dgm:cxn modelId="{4172D899-94C6-47A4-810C-6B8418420787}" type="presOf" srcId="{1BDD2540-354A-4F13-B638-DE681A3DE80F}" destId="{1773CED5-BBA2-41AD-AA80-6825D091683C}" srcOrd="0" destOrd="0" presId="urn:microsoft.com/office/officeart/2018/2/layout/IconCircleList"/>
    <dgm:cxn modelId="{A644C29D-DACB-4FF9-BF69-642238D152B0}" type="presOf" srcId="{2E7DAD3A-4E20-4D50-B8FF-662A193A95AF}" destId="{E2EF65B7-B41D-419C-9533-EC089FBBD158}" srcOrd="0" destOrd="0" presId="urn:microsoft.com/office/officeart/2018/2/layout/IconCircleList"/>
    <dgm:cxn modelId="{96790FA2-47EF-485C-B629-976551503629}" srcId="{DE881BA7-5F9F-4769-BF7F-253977151B7B}" destId="{2A31BF9C-93B3-4726-8ABB-50A71C4217D1}" srcOrd="0" destOrd="0" parTransId="{454A259B-0AEC-480A-B388-AF3EE39792B0}" sibTransId="{7496BA9B-5E78-4B77-A4EE-2315DA23702C}"/>
    <dgm:cxn modelId="{190785CE-74C5-478B-866C-DC606931F823}" srcId="{DE881BA7-5F9F-4769-BF7F-253977151B7B}" destId="{1BDD2540-354A-4F13-B638-DE681A3DE80F}" srcOrd="2" destOrd="0" parTransId="{536F1835-5A81-45CB-ADCA-084F64A76273}" sibTransId="{2E7DAD3A-4E20-4D50-B8FF-662A193A95AF}"/>
    <dgm:cxn modelId="{FB3A53D2-489C-4AAF-A8C5-C499AE4C287C}" type="presOf" srcId="{B868277F-71BE-4BC5-ABE3-E3F8FB0ACC3F}" destId="{007E895A-1E55-4312-AB44-9BED9486AEF3}" srcOrd="0" destOrd="0" presId="urn:microsoft.com/office/officeart/2018/2/layout/IconCircleList"/>
    <dgm:cxn modelId="{48C0B1EB-3B2A-4839-AF5C-9257A6C05DF0}" type="presOf" srcId="{21A7B86E-E89D-4649-ADEA-A71535C05385}" destId="{10F0C089-3FDA-41A2-864D-F90574949F36}" srcOrd="0" destOrd="0" presId="urn:microsoft.com/office/officeart/2018/2/layout/IconCircleList"/>
    <dgm:cxn modelId="{2DE27CE9-D0FC-488A-8B7B-DF116F7E68E4}" type="presParOf" srcId="{48EF4C58-E96A-47FE-938F-285B52B25694}" destId="{FE7CB395-026A-46DF-8008-CC067F881DDB}" srcOrd="0" destOrd="0" presId="urn:microsoft.com/office/officeart/2018/2/layout/IconCircleList"/>
    <dgm:cxn modelId="{1B337FE9-A5F5-4650-B069-6650AC7247F4}" type="presParOf" srcId="{FE7CB395-026A-46DF-8008-CC067F881DDB}" destId="{998BC99C-2D71-41AB-BD82-6AE8B4F1F7FA}" srcOrd="0" destOrd="0" presId="urn:microsoft.com/office/officeart/2018/2/layout/IconCircleList"/>
    <dgm:cxn modelId="{BC2DC40D-224C-426B-B9DA-25E97C68659D}" type="presParOf" srcId="{998BC99C-2D71-41AB-BD82-6AE8B4F1F7FA}" destId="{2BE53C6C-5C21-455F-BBC1-C1A76F6F0A28}" srcOrd="0" destOrd="0" presId="urn:microsoft.com/office/officeart/2018/2/layout/IconCircleList"/>
    <dgm:cxn modelId="{79BD34FC-124A-4BF2-AAEE-C9E2AD75B7D8}" type="presParOf" srcId="{998BC99C-2D71-41AB-BD82-6AE8B4F1F7FA}" destId="{542F246B-0F42-4F4F-BD00-172E7307502D}" srcOrd="1" destOrd="0" presId="urn:microsoft.com/office/officeart/2018/2/layout/IconCircleList"/>
    <dgm:cxn modelId="{8FBA6C5F-1015-4725-B8EE-D72BA541467A}" type="presParOf" srcId="{998BC99C-2D71-41AB-BD82-6AE8B4F1F7FA}" destId="{82677D78-8B50-4A41-B4F5-2D373C2C8309}" srcOrd="2" destOrd="0" presId="urn:microsoft.com/office/officeart/2018/2/layout/IconCircleList"/>
    <dgm:cxn modelId="{EB743FE7-9F29-4800-BD2B-6B32B2816695}" type="presParOf" srcId="{998BC99C-2D71-41AB-BD82-6AE8B4F1F7FA}" destId="{B5E080EC-1DC4-4128-A07D-3BE9F03F99A0}" srcOrd="3" destOrd="0" presId="urn:microsoft.com/office/officeart/2018/2/layout/IconCircleList"/>
    <dgm:cxn modelId="{6D6D6E4D-660A-4011-AB0A-C7591EEEBA46}" type="presParOf" srcId="{FE7CB395-026A-46DF-8008-CC067F881DDB}" destId="{BB038B48-327C-4C02-AB28-7CA3BBB49792}" srcOrd="1" destOrd="0" presId="urn:microsoft.com/office/officeart/2018/2/layout/IconCircleList"/>
    <dgm:cxn modelId="{14F6EBF6-EFF5-426F-B79B-E08857299F3F}" type="presParOf" srcId="{FE7CB395-026A-46DF-8008-CC067F881DDB}" destId="{C0C50C56-52B0-403D-A87B-803C8FAE8E61}" srcOrd="2" destOrd="0" presId="urn:microsoft.com/office/officeart/2018/2/layout/IconCircleList"/>
    <dgm:cxn modelId="{0D082626-9E61-474A-B4D7-8CF5127C692F}" type="presParOf" srcId="{C0C50C56-52B0-403D-A87B-803C8FAE8E61}" destId="{5FE748FD-98DE-4D13-A665-3DDE092A5A52}" srcOrd="0" destOrd="0" presId="urn:microsoft.com/office/officeart/2018/2/layout/IconCircleList"/>
    <dgm:cxn modelId="{5A7C4C10-5BCF-430B-B5B1-88C46AF49DD0}" type="presParOf" srcId="{C0C50C56-52B0-403D-A87B-803C8FAE8E61}" destId="{0AD210B1-9BCE-40B4-9D14-90B9B895A2C0}" srcOrd="1" destOrd="0" presId="urn:microsoft.com/office/officeart/2018/2/layout/IconCircleList"/>
    <dgm:cxn modelId="{CD2F8F41-AC59-4281-9650-71B7E41B0661}" type="presParOf" srcId="{C0C50C56-52B0-403D-A87B-803C8FAE8E61}" destId="{D7BFF3A9-1639-41CC-9B20-EEFA9890AD4F}" srcOrd="2" destOrd="0" presId="urn:microsoft.com/office/officeart/2018/2/layout/IconCircleList"/>
    <dgm:cxn modelId="{6B9A11A8-1585-46C9-8B41-45D5ED411B16}" type="presParOf" srcId="{C0C50C56-52B0-403D-A87B-803C8FAE8E61}" destId="{7AE4A916-1E41-4B1A-ABA7-AC2BDE86A88E}" srcOrd="3" destOrd="0" presId="urn:microsoft.com/office/officeart/2018/2/layout/IconCircleList"/>
    <dgm:cxn modelId="{7B9C0D41-AB16-4BC0-A0D1-5EAC227AE4A3}" type="presParOf" srcId="{FE7CB395-026A-46DF-8008-CC067F881DDB}" destId="{007E895A-1E55-4312-AB44-9BED9486AEF3}" srcOrd="3" destOrd="0" presId="urn:microsoft.com/office/officeart/2018/2/layout/IconCircleList"/>
    <dgm:cxn modelId="{BADB0AE5-45A2-46AF-AE1D-D843D42FC058}" type="presParOf" srcId="{FE7CB395-026A-46DF-8008-CC067F881DDB}" destId="{515D75B0-F063-416A-AB31-8BCC8BBFA4B1}" srcOrd="4" destOrd="0" presId="urn:microsoft.com/office/officeart/2018/2/layout/IconCircleList"/>
    <dgm:cxn modelId="{D79E8083-A2A6-40E6-B865-8F23470B997A}" type="presParOf" srcId="{515D75B0-F063-416A-AB31-8BCC8BBFA4B1}" destId="{2A9A62D4-9F3C-4E4F-BE76-56FF474B1FDB}" srcOrd="0" destOrd="0" presId="urn:microsoft.com/office/officeart/2018/2/layout/IconCircleList"/>
    <dgm:cxn modelId="{B6AEC1A0-EA46-4933-A1D4-09283D3C061E}" type="presParOf" srcId="{515D75B0-F063-416A-AB31-8BCC8BBFA4B1}" destId="{A38A9AAA-46F3-4FBC-9D9A-102CD983FACC}" srcOrd="1" destOrd="0" presId="urn:microsoft.com/office/officeart/2018/2/layout/IconCircleList"/>
    <dgm:cxn modelId="{7D16F3B5-3E5B-4F4A-B29E-D38D63702FEC}" type="presParOf" srcId="{515D75B0-F063-416A-AB31-8BCC8BBFA4B1}" destId="{55C44A56-E5E3-46B4-95FA-6588C8684AC1}" srcOrd="2" destOrd="0" presId="urn:microsoft.com/office/officeart/2018/2/layout/IconCircleList"/>
    <dgm:cxn modelId="{49BC7EC0-77B5-41B7-8FC8-ADA04FBDAD97}" type="presParOf" srcId="{515D75B0-F063-416A-AB31-8BCC8BBFA4B1}" destId="{1773CED5-BBA2-41AD-AA80-6825D091683C}" srcOrd="3" destOrd="0" presId="urn:microsoft.com/office/officeart/2018/2/layout/IconCircleList"/>
    <dgm:cxn modelId="{820608D7-E1A8-4ED9-BE69-D3A7AAE13380}" type="presParOf" srcId="{FE7CB395-026A-46DF-8008-CC067F881DDB}" destId="{E2EF65B7-B41D-419C-9533-EC089FBBD158}" srcOrd="5" destOrd="0" presId="urn:microsoft.com/office/officeart/2018/2/layout/IconCircleList"/>
    <dgm:cxn modelId="{24D31474-7EF7-4F9A-A18E-531BA13FF30F}" type="presParOf" srcId="{FE7CB395-026A-46DF-8008-CC067F881DDB}" destId="{E57C49B8-A3A6-4553-86E2-D51A765F6EE0}" srcOrd="6" destOrd="0" presId="urn:microsoft.com/office/officeart/2018/2/layout/IconCircleList"/>
    <dgm:cxn modelId="{729CC71D-139E-428B-8A6A-BD959D813DFA}" type="presParOf" srcId="{E57C49B8-A3A6-4553-86E2-D51A765F6EE0}" destId="{FB066524-0830-481C-864F-D349041F946F}" srcOrd="0" destOrd="0" presId="urn:microsoft.com/office/officeart/2018/2/layout/IconCircleList"/>
    <dgm:cxn modelId="{05D22C04-6A19-4423-95EE-AE2810C37C1E}" type="presParOf" srcId="{E57C49B8-A3A6-4553-86E2-D51A765F6EE0}" destId="{3984950D-1745-48F9-A30C-6DF41C33F4C7}" srcOrd="1" destOrd="0" presId="urn:microsoft.com/office/officeart/2018/2/layout/IconCircleList"/>
    <dgm:cxn modelId="{238BE12F-E398-450E-9A1B-CFBCBAAABE7A}" type="presParOf" srcId="{E57C49B8-A3A6-4553-86E2-D51A765F6EE0}" destId="{587D9C51-E7BF-4FC0-9ACD-B827112C2D9F}" srcOrd="2" destOrd="0" presId="urn:microsoft.com/office/officeart/2018/2/layout/IconCircleList"/>
    <dgm:cxn modelId="{9B62D97D-80DF-4E67-8F85-D28700376EB8}" type="presParOf" srcId="{E57C49B8-A3A6-4553-86E2-D51A765F6EE0}" destId="{10F0C089-3FDA-41A2-864D-F90574949F3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24A758-F39E-4950-A52C-E4A96B897DB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E313056-0F47-4A33-BD65-61A5BF53FF54}">
      <dgm:prSet/>
      <dgm:spPr/>
      <dgm:t>
        <a:bodyPr/>
        <a:lstStyle/>
        <a:p>
          <a:r>
            <a:rPr lang="it-IT" dirty="0"/>
            <a:t>Maggiore produttività</a:t>
          </a:r>
          <a:endParaRPr lang="en-US" dirty="0"/>
        </a:p>
      </dgm:t>
    </dgm:pt>
    <dgm:pt modelId="{937E38DE-00E4-491A-A5C5-917B29592B9E}" type="parTrans" cxnId="{84FE317C-65B5-4D9D-BE40-8227FCB6EDA9}">
      <dgm:prSet/>
      <dgm:spPr/>
      <dgm:t>
        <a:bodyPr/>
        <a:lstStyle/>
        <a:p>
          <a:endParaRPr lang="en-US"/>
        </a:p>
      </dgm:t>
    </dgm:pt>
    <dgm:pt modelId="{62624670-EDDC-4F60-9C0D-53CD603569B7}" type="sibTrans" cxnId="{84FE317C-65B5-4D9D-BE40-8227FCB6EDA9}">
      <dgm:prSet/>
      <dgm:spPr/>
      <dgm:t>
        <a:bodyPr/>
        <a:lstStyle/>
        <a:p>
          <a:endParaRPr lang="en-US"/>
        </a:p>
      </dgm:t>
    </dgm:pt>
    <dgm:pt modelId="{F577509A-C9AB-4EB5-AACB-C6F1EB060359}">
      <dgm:prSet/>
      <dgm:spPr/>
      <dgm:t>
        <a:bodyPr/>
        <a:lstStyle/>
        <a:p>
          <a:r>
            <a:rPr lang="it-IT" dirty="0"/>
            <a:t>Migliore qualità del lavoro svolto</a:t>
          </a:r>
          <a:endParaRPr lang="en-US" dirty="0"/>
        </a:p>
      </dgm:t>
    </dgm:pt>
    <dgm:pt modelId="{D6BD9E61-D7C6-4D28-82CB-7BD471818414}" type="parTrans" cxnId="{C6B39DCD-9BE7-434C-BA54-E70C025F64C0}">
      <dgm:prSet/>
      <dgm:spPr/>
      <dgm:t>
        <a:bodyPr/>
        <a:lstStyle/>
        <a:p>
          <a:endParaRPr lang="en-US"/>
        </a:p>
      </dgm:t>
    </dgm:pt>
    <dgm:pt modelId="{86955D41-091C-4FF8-8D04-6208B3EB7CEF}" type="sibTrans" cxnId="{C6B39DCD-9BE7-434C-BA54-E70C025F64C0}">
      <dgm:prSet/>
      <dgm:spPr/>
      <dgm:t>
        <a:bodyPr/>
        <a:lstStyle/>
        <a:p>
          <a:endParaRPr lang="en-US"/>
        </a:p>
      </dgm:t>
    </dgm:pt>
    <dgm:pt modelId="{698DB89D-03BE-4B52-BA4D-418C45FAD2CD}">
      <dgm:prSet/>
      <dgm:spPr/>
      <dgm:t>
        <a:bodyPr/>
        <a:lstStyle/>
        <a:p>
          <a:r>
            <a:rPr lang="it-IT"/>
            <a:t>Meno turnover</a:t>
          </a:r>
          <a:endParaRPr lang="en-US"/>
        </a:p>
      </dgm:t>
    </dgm:pt>
    <dgm:pt modelId="{2D878175-99F0-43AD-91A7-C71185847FA3}" type="parTrans" cxnId="{E4C012EE-ABEA-455B-8D2E-28E542ACD3E4}">
      <dgm:prSet/>
      <dgm:spPr/>
      <dgm:t>
        <a:bodyPr/>
        <a:lstStyle/>
        <a:p>
          <a:endParaRPr lang="en-US"/>
        </a:p>
      </dgm:t>
    </dgm:pt>
    <dgm:pt modelId="{56E8B143-A918-4E90-A559-32DDDB573645}" type="sibTrans" cxnId="{E4C012EE-ABEA-455B-8D2E-28E542ACD3E4}">
      <dgm:prSet/>
      <dgm:spPr/>
      <dgm:t>
        <a:bodyPr/>
        <a:lstStyle/>
        <a:p>
          <a:endParaRPr lang="en-US"/>
        </a:p>
      </dgm:t>
    </dgm:pt>
    <dgm:pt modelId="{148D3F19-BAA5-43AE-970E-11876EC179F3}">
      <dgm:prSet/>
      <dgm:spPr/>
      <dgm:t>
        <a:bodyPr/>
        <a:lstStyle/>
        <a:p>
          <a:r>
            <a:rPr lang="it-IT"/>
            <a:t>Meno assenteismo</a:t>
          </a:r>
          <a:endParaRPr lang="en-US"/>
        </a:p>
      </dgm:t>
    </dgm:pt>
    <dgm:pt modelId="{3C1F1634-E352-4C61-9A0E-00F050691271}" type="parTrans" cxnId="{3DBFDAA1-4C26-45CB-A474-D2446C85D975}">
      <dgm:prSet/>
      <dgm:spPr/>
      <dgm:t>
        <a:bodyPr/>
        <a:lstStyle/>
        <a:p>
          <a:endParaRPr lang="en-US"/>
        </a:p>
      </dgm:t>
    </dgm:pt>
    <dgm:pt modelId="{06F58922-6D2F-412B-85FD-A96D7438ECCA}" type="sibTrans" cxnId="{3DBFDAA1-4C26-45CB-A474-D2446C85D975}">
      <dgm:prSet/>
      <dgm:spPr/>
      <dgm:t>
        <a:bodyPr/>
        <a:lstStyle/>
        <a:p>
          <a:endParaRPr lang="en-US"/>
        </a:p>
      </dgm:t>
    </dgm:pt>
    <dgm:pt modelId="{317E1650-7BD9-4573-93F6-3EE4702BC596}">
      <dgm:prSet/>
      <dgm:spPr/>
      <dgm:t>
        <a:bodyPr/>
        <a:lstStyle/>
        <a:p>
          <a:r>
            <a:rPr lang="it-IT"/>
            <a:t>Recruiting favorito</a:t>
          </a:r>
          <a:endParaRPr lang="en-US"/>
        </a:p>
      </dgm:t>
    </dgm:pt>
    <dgm:pt modelId="{6E35E5C4-F738-4033-A01D-100809270B7C}" type="parTrans" cxnId="{8C573573-BB44-494B-86C8-F07E0A8CF74B}">
      <dgm:prSet/>
      <dgm:spPr/>
      <dgm:t>
        <a:bodyPr/>
        <a:lstStyle/>
        <a:p>
          <a:endParaRPr lang="en-US"/>
        </a:p>
      </dgm:t>
    </dgm:pt>
    <dgm:pt modelId="{647A8BD5-46C4-441A-BE7E-A88892EDADDE}" type="sibTrans" cxnId="{8C573573-BB44-494B-86C8-F07E0A8CF74B}">
      <dgm:prSet/>
      <dgm:spPr/>
      <dgm:t>
        <a:bodyPr/>
        <a:lstStyle/>
        <a:p>
          <a:endParaRPr lang="en-US"/>
        </a:p>
      </dgm:t>
    </dgm:pt>
    <dgm:pt modelId="{DB35858E-280C-48F5-ADFB-D031C17B16F4}">
      <dgm:prSet/>
      <dgm:spPr/>
      <dgm:t>
        <a:bodyPr/>
        <a:lstStyle/>
        <a:p>
          <a:r>
            <a:rPr lang="it-IT" dirty="0"/>
            <a:t>Valorizzazione del brand e dell’immagine</a:t>
          </a:r>
          <a:endParaRPr lang="en-US" dirty="0"/>
        </a:p>
      </dgm:t>
    </dgm:pt>
    <dgm:pt modelId="{EDEB409F-DD13-47C5-B1BA-BB0D136BAC6D}" type="parTrans" cxnId="{43E77568-FD29-460C-AE8C-3F0719546F38}">
      <dgm:prSet/>
      <dgm:spPr/>
      <dgm:t>
        <a:bodyPr/>
        <a:lstStyle/>
        <a:p>
          <a:endParaRPr lang="en-US"/>
        </a:p>
      </dgm:t>
    </dgm:pt>
    <dgm:pt modelId="{DF820CA2-8A9E-4098-A78E-D00EF6AB6C20}" type="sibTrans" cxnId="{43E77568-FD29-460C-AE8C-3F0719546F38}">
      <dgm:prSet/>
      <dgm:spPr/>
      <dgm:t>
        <a:bodyPr/>
        <a:lstStyle/>
        <a:p>
          <a:endParaRPr lang="en-US"/>
        </a:p>
      </dgm:t>
    </dgm:pt>
    <dgm:pt modelId="{C5F3E3AC-0C93-401F-B5C4-AE11236A1E50}" type="pres">
      <dgm:prSet presAssocID="{D724A758-F39E-4950-A52C-E4A96B897DBC}" presName="vert0" presStyleCnt="0">
        <dgm:presLayoutVars>
          <dgm:dir/>
          <dgm:animOne val="branch"/>
          <dgm:animLvl val="lvl"/>
        </dgm:presLayoutVars>
      </dgm:prSet>
      <dgm:spPr/>
    </dgm:pt>
    <dgm:pt modelId="{447CF219-CA51-4D5E-809E-E424E0023144}" type="pres">
      <dgm:prSet presAssocID="{4E313056-0F47-4A33-BD65-61A5BF53FF54}" presName="thickLine" presStyleLbl="alignNode1" presStyleIdx="0" presStyleCnt="6"/>
      <dgm:spPr/>
    </dgm:pt>
    <dgm:pt modelId="{D10D1A81-90CD-492F-97BF-0821D2406394}" type="pres">
      <dgm:prSet presAssocID="{4E313056-0F47-4A33-BD65-61A5BF53FF54}" presName="horz1" presStyleCnt="0"/>
      <dgm:spPr/>
    </dgm:pt>
    <dgm:pt modelId="{08C098A5-CFCF-4936-A311-A88E4404D639}" type="pres">
      <dgm:prSet presAssocID="{4E313056-0F47-4A33-BD65-61A5BF53FF54}" presName="tx1" presStyleLbl="revTx" presStyleIdx="0" presStyleCnt="6" custLinFactNeighborX="-1266" custLinFactNeighborY="-13634"/>
      <dgm:spPr/>
    </dgm:pt>
    <dgm:pt modelId="{7AF1E6DB-449B-425E-9997-AC4258A79E82}" type="pres">
      <dgm:prSet presAssocID="{4E313056-0F47-4A33-BD65-61A5BF53FF54}" presName="vert1" presStyleCnt="0"/>
      <dgm:spPr/>
    </dgm:pt>
    <dgm:pt modelId="{F706782B-5E30-45F8-B290-11C137FD65AD}" type="pres">
      <dgm:prSet presAssocID="{F577509A-C9AB-4EB5-AACB-C6F1EB060359}" presName="thickLine" presStyleLbl="alignNode1" presStyleIdx="1" presStyleCnt="6"/>
      <dgm:spPr/>
    </dgm:pt>
    <dgm:pt modelId="{878C5D80-8AF1-4481-A64B-3D44A153CC31}" type="pres">
      <dgm:prSet presAssocID="{F577509A-C9AB-4EB5-AACB-C6F1EB060359}" presName="horz1" presStyleCnt="0"/>
      <dgm:spPr/>
    </dgm:pt>
    <dgm:pt modelId="{26E8E77B-4D0D-4B90-BBAD-9FCE993BF9D1}" type="pres">
      <dgm:prSet presAssocID="{F577509A-C9AB-4EB5-AACB-C6F1EB060359}" presName="tx1" presStyleLbl="revTx" presStyleIdx="1" presStyleCnt="6"/>
      <dgm:spPr/>
    </dgm:pt>
    <dgm:pt modelId="{1B31B81D-DA23-4567-B05B-EF5935625349}" type="pres">
      <dgm:prSet presAssocID="{F577509A-C9AB-4EB5-AACB-C6F1EB060359}" presName="vert1" presStyleCnt="0"/>
      <dgm:spPr/>
    </dgm:pt>
    <dgm:pt modelId="{1B31625A-28C2-436D-BA00-2FA3C48DC3B4}" type="pres">
      <dgm:prSet presAssocID="{698DB89D-03BE-4B52-BA4D-418C45FAD2CD}" presName="thickLine" presStyleLbl="alignNode1" presStyleIdx="2" presStyleCnt="6"/>
      <dgm:spPr/>
    </dgm:pt>
    <dgm:pt modelId="{B84B794C-0D98-422F-AF11-6116521BFC94}" type="pres">
      <dgm:prSet presAssocID="{698DB89D-03BE-4B52-BA4D-418C45FAD2CD}" presName="horz1" presStyleCnt="0"/>
      <dgm:spPr/>
    </dgm:pt>
    <dgm:pt modelId="{4A86E4CD-B585-4BD1-A419-E1A519234B6E}" type="pres">
      <dgm:prSet presAssocID="{698DB89D-03BE-4B52-BA4D-418C45FAD2CD}" presName="tx1" presStyleLbl="revTx" presStyleIdx="2" presStyleCnt="6"/>
      <dgm:spPr/>
    </dgm:pt>
    <dgm:pt modelId="{3CB225BE-AB6E-457B-A459-866CFF27D703}" type="pres">
      <dgm:prSet presAssocID="{698DB89D-03BE-4B52-BA4D-418C45FAD2CD}" presName="vert1" presStyleCnt="0"/>
      <dgm:spPr/>
    </dgm:pt>
    <dgm:pt modelId="{DDECD418-DA8F-46D1-ACE7-784923F4855C}" type="pres">
      <dgm:prSet presAssocID="{148D3F19-BAA5-43AE-970E-11876EC179F3}" presName="thickLine" presStyleLbl="alignNode1" presStyleIdx="3" presStyleCnt="6"/>
      <dgm:spPr/>
    </dgm:pt>
    <dgm:pt modelId="{F8FFE4D5-4240-4E74-9300-FFFDE561F18E}" type="pres">
      <dgm:prSet presAssocID="{148D3F19-BAA5-43AE-970E-11876EC179F3}" presName="horz1" presStyleCnt="0"/>
      <dgm:spPr/>
    </dgm:pt>
    <dgm:pt modelId="{66C4E0E5-830E-4532-9838-2076B27648DA}" type="pres">
      <dgm:prSet presAssocID="{148D3F19-BAA5-43AE-970E-11876EC179F3}" presName="tx1" presStyleLbl="revTx" presStyleIdx="3" presStyleCnt="6"/>
      <dgm:spPr/>
    </dgm:pt>
    <dgm:pt modelId="{0D580186-1172-42D4-B0B6-CDEC2C5C6E93}" type="pres">
      <dgm:prSet presAssocID="{148D3F19-BAA5-43AE-970E-11876EC179F3}" presName="vert1" presStyleCnt="0"/>
      <dgm:spPr/>
    </dgm:pt>
    <dgm:pt modelId="{B09F1137-BC03-458E-BBF6-07A462643BD1}" type="pres">
      <dgm:prSet presAssocID="{317E1650-7BD9-4573-93F6-3EE4702BC596}" presName="thickLine" presStyleLbl="alignNode1" presStyleIdx="4" presStyleCnt="6"/>
      <dgm:spPr/>
    </dgm:pt>
    <dgm:pt modelId="{FE1CA5BB-2684-4D84-B181-9AE282D1D50F}" type="pres">
      <dgm:prSet presAssocID="{317E1650-7BD9-4573-93F6-3EE4702BC596}" presName="horz1" presStyleCnt="0"/>
      <dgm:spPr/>
    </dgm:pt>
    <dgm:pt modelId="{D1CAF2BB-94A2-4EE4-9034-1FF1B81F6D9C}" type="pres">
      <dgm:prSet presAssocID="{317E1650-7BD9-4573-93F6-3EE4702BC596}" presName="tx1" presStyleLbl="revTx" presStyleIdx="4" presStyleCnt="6"/>
      <dgm:spPr/>
    </dgm:pt>
    <dgm:pt modelId="{14230E48-6839-4390-A3A0-B6DE0D9AC540}" type="pres">
      <dgm:prSet presAssocID="{317E1650-7BD9-4573-93F6-3EE4702BC596}" presName="vert1" presStyleCnt="0"/>
      <dgm:spPr/>
    </dgm:pt>
    <dgm:pt modelId="{F538D477-70AB-4B2F-9AC6-838CCF31964C}" type="pres">
      <dgm:prSet presAssocID="{DB35858E-280C-48F5-ADFB-D031C17B16F4}" presName="thickLine" presStyleLbl="alignNode1" presStyleIdx="5" presStyleCnt="6"/>
      <dgm:spPr/>
    </dgm:pt>
    <dgm:pt modelId="{9B7F831F-774C-4195-8196-60AD601B8042}" type="pres">
      <dgm:prSet presAssocID="{DB35858E-280C-48F5-ADFB-D031C17B16F4}" presName="horz1" presStyleCnt="0"/>
      <dgm:spPr/>
    </dgm:pt>
    <dgm:pt modelId="{0B28A5BF-35DE-4038-B244-E584496BCE5E}" type="pres">
      <dgm:prSet presAssocID="{DB35858E-280C-48F5-ADFB-D031C17B16F4}" presName="tx1" presStyleLbl="revTx" presStyleIdx="5" presStyleCnt="6"/>
      <dgm:spPr/>
    </dgm:pt>
    <dgm:pt modelId="{90A5DBDE-CD06-4B91-81C8-C9BBAA82FCA3}" type="pres">
      <dgm:prSet presAssocID="{DB35858E-280C-48F5-ADFB-D031C17B16F4}" presName="vert1" presStyleCnt="0"/>
      <dgm:spPr/>
    </dgm:pt>
  </dgm:ptLst>
  <dgm:cxnLst>
    <dgm:cxn modelId="{AF404F28-2DF5-45C8-9477-A4D3117A5953}" type="presOf" srcId="{DB35858E-280C-48F5-ADFB-D031C17B16F4}" destId="{0B28A5BF-35DE-4038-B244-E584496BCE5E}" srcOrd="0" destOrd="0" presId="urn:microsoft.com/office/officeart/2008/layout/LinedList"/>
    <dgm:cxn modelId="{43E77568-FD29-460C-AE8C-3F0719546F38}" srcId="{D724A758-F39E-4950-A52C-E4A96B897DBC}" destId="{DB35858E-280C-48F5-ADFB-D031C17B16F4}" srcOrd="5" destOrd="0" parTransId="{EDEB409F-DD13-47C5-B1BA-BB0D136BAC6D}" sibTransId="{DF820CA2-8A9E-4098-A78E-D00EF6AB6C20}"/>
    <dgm:cxn modelId="{0EDA1652-BD01-48B5-809D-FC117F889FF5}" type="presOf" srcId="{698DB89D-03BE-4B52-BA4D-418C45FAD2CD}" destId="{4A86E4CD-B585-4BD1-A419-E1A519234B6E}" srcOrd="0" destOrd="0" presId="urn:microsoft.com/office/officeart/2008/layout/LinedList"/>
    <dgm:cxn modelId="{8C573573-BB44-494B-86C8-F07E0A8CF74B}" srcId="{D724A758-F39E-4950-A52C-E4A96B897DBC}" destId="{317E1650-7BD9-4573-93F6-3EE4702BC596}" srcOrd="4" destOrd="0" parTransId="{6E35E5C4-F738-4033-A01D-100809270B7C}" sibTransId="{647A8BD5-46C4-441A-BE7E-A88892EDADDE}"/>
    <dgm:cxn modelId="{13FE8074-5A9B-4666-9C56-FA4658692C78}" type="presOf" srcId="{D724A758-F39E-4950-A52C-E4A96B897DBC}" destId="{C5F3E3AC-0C93-401F-B5C4-AE11236A1E50}" srcOrd="0" destOrd="0" presId="urn:microsoft.com/office/officeart/2008/layout/LinedList"/>
    <dgm:cxn modelId="{B7857058-0251-4102-B595-A0E429DDCCDC}" type="presOf" srcId="{148D3F19-BAA5-43AE-970E-11876EC179F3}" destId="{66C4E0E5-830E-4532-9838-2076B27648DA}" srcOrd="0" destOrd="0" presId="urn:microsoft.com/office/officeart/2008/layout/LinedList"/>
    <dgm:cxn modelId="{84FE317C-65B5-4D9D-BE40-8227FCB6EDA9}" srcId="{D724A758-F39E-4950-A52C-E4A96B897DBC}" destId="{4E313056-0F47-4A33-BD65-61A5BF53FF54}" srcOrd="0" destOrd="0" parTransId="{937E38DE-00E4-491A-A5C5-917B29592B9E}" sibTransId="{62624670-EDDC-4F60-9C0D-53CD603569B7}"/>
    <dgm:cxn modelId="{21371184-4B8F-4F29-96EA-91980748594E}" type="presOf" srcId="{F577509A-C9AB-4EB5-AACB-C6F1EB060359}" destId="{26E8E77B-4D0D-4B90-BBAD-9FCE993BF9D1}" srcOrd="0" destOrd="0" presId="urn:microsoft.com/office/officeart/2008/layout/LinedList"/>
    <dgm:cxn modelId="{355D9C9D-31E5-4F55-9C90-15EACDB160F3}" type="presOf" srcId="{4E313056-0F47-4A33-BD65-61A5BF53FF54}" destId="{08C098A5-CFCF-4936-A311-A88E4404D639}" srcOrd="0" destOrd="0" presId="urn:microsoft.com/office/officeart/2008/layout/LinedList"/>
    <dgm:cxn modelId="{3DBFDAA1-4C26-45CB-A474-D2446C85D975}" srcId="{D724A758-F39E-4950-A52C-E4A96B897DBC}" destId="{148D3F19-BAA5-43AE-970E-11876EC179F3}" srcOrd="3" destOrd="0" parTransId="{3C1F1634-E352-4C61-9A0E-00F050691271}" sibTransId="{06F58922-6D2F-412B-85FD-A96D7438ECCA}"/>
    <dgm:cxn modelId="{C6B39DCD-9BE7-434C-BA54-E70C025F64C0}" srcId="{D724A758-F39E-4950-A52C-E4A96B897DBC}" destId="{F577509A-C9AB-4EB5-AACB-C6F1EB060359}" srcOrd="1" destOrd="0" parTransId="{D6BD9E61-D7C6-4D28-82CB-7BD471818414}" sibTransId="{86955D41-091C-4FF8-8D04-6208B3EB7CEF}"/>
    <dgm:cxn modelId="{EA36F0D2-6371-4DAA-8BD4-3EA5E832C03A}" type="presOf" srcId="{317E1650-7BD9-4573-93F6-3EE4702BC596}" destId="{D1CAF2BB-94A2-4EE4-9034-1FF1B81F6D9C}" srcOrd="0" destOrd="0" presId="urn:microsoft.com/office/officeart/2008/layout/LinedList"/>
    <dgm:cxn modelId="{E4C012EE-ABEA-455B-8D2E-28E542ACD3E4}" srcId="{D724A758-F39E-4950-A52C-E4A96B897DBC}" destId="{698DB89D-03BE-4B52-BA4D-418C45FAD2CD}" srcOrd="2" destOrd="0" parTransId="{2D878175-99F0-43AD-91A7-C71185847FA3}" sibTransId="{56E8B143-A918-4E90-A559-32DDDB573645}"/>
    <dgm:cxn modelId="{9E4D31DE-285D-4C28-89DF-5C78251F6303}" type="presParOf" srcId="{C5F3E3AC-0C93-401F-B5C4-AE11236A1E50}" destId="{447CF219-CA51-4D5E-809E-E424E0023144}" srcOrd="0" destOrd="0" presId="urn:microsoft.com/office/officeart/2008/layout/LinedList"/>
    <dgm:cxn modelId="{FE93DB92-E33A-49A7-965A-A1A549D744B6}" type="presParOf" srcId="{C5F3E3AC-0C93-401F-B5C4-AE11236A1E50}" destId="{D10D1A81-90CD-492F-97BF-0821D2406394}" srcOrd="1" destOrd="0" presId="urn:microsoft.com/office/officeart/2008/layout/LinedList"/>
    <dgm:cxn modelId="{705E9335-2096-4017-986E-57CCD3D4F477}" type="presParOf" srcId="{D10D1A81-90CD-492F-97BF-0821D2406394}" destId="{08C098A5-CFCF-4936-A311-A88E4404D639}" srcOrd="0" destOrd="0" presId="urn:microsoft.com/office/officeart/2008/layout/LinedList"/>
    <dgm:cxn modelId="{E43491B2-2AFD-46B9-BC2C-5FE6C546CE2C}" type="presParOf" srcId="{D10D1A81-90CD-492F-97BF-0821D2406394}" destId="{7AF1E6DB-449B-425E-9997-AC4258A79E82}" srcOrd="1" destOrd="0" presId="urn:microsoft.com/office/officeart/2008/layout/LinedList"/>
    <dgm:cxn modelId="{9166EF3F-0E74-4D16-909C-BE02CBEBA19E}" type="presParOf" srcId="{C5F3E3AC-0C93-401F-B5C4-AE11236A1E50}" destId="{F706782B-5E30-45F8-B290-11C137FD65AD}" srcOrd="2" destOrd="0" presId="urn:microsoft.com/office/officeart/2008/layout/LinedList"/>
    <dgm:cxn modelId="{19FD677C-7ACB-4803-B484-3E75295022AF}" type="presParOf" srcId="{C5F3E3AC-0C93-401F-B5C4-AE11236A1E50}" destId="{878C5D80-8AF1-4481-A64B-3D44A153CC31}" srcOrd="3" destOrd="0" presId="urn:microsoft.com/office/officeart/2008/layout/LinedList"/>
    <dgm:cxn modelId="{A3EAECDF-EB60-400F-9BF1-A1D10A0DE7D2}" type="presParOf" srcId="{878C5D80-8AF1-4481-A64B-3D44A153CC31}" destId="{26E8E77B-4D0D-4B90-BBAD-9FCE993BF9D1}" srcOrd="0" destOrd="0" presId="urn:microsoft.com/office/officeart/2008/layout/LinedList"/>
    <dgm:cxn modelId="{1F561B81-45D7-4EB1-98A4-39D390AA1BB5}" type="presParOf" srcId="{878C5D80-8AF1-4481-A64B-3D44A153CC31}" destId="{1B31B81D-DA23-4567-B05B-EF5935625349}" srcOrd="1" destOrd="0" presId="urn:microsoft.com/office/officeart/2008/layout/LinedList"/>
    <dgm:cxn modelId="{C2E23CBB-5789-4387-9319-8377274BAD34}" type="presParOf" srcId="{C5F3E3AC-0C93-401F-B5C4-AE11236A1E50}" destId="{1B31625A-28C2-436D-BA00-2FA3C48DC3B4}" srcOrd="4" destOrd="0" presId="urn:microsoft.com/office/officeart/2008/layout/LinedList"/>
    <dgm:cxn modelId="{3433D203-7F7A-45E6-96D9-00301D376129}" type="presParOf" srcId="{C5F3E3AC-0C93-401F-B5C4-AE11236A1E50}" destId="{B84B794C-0D98-422F-AF11-6116521BFC94}" srcOrd="5" destOrd="0" presId="urn:microsoft.com/office/officeart/2008/layout/LinedList"/>
    <dgm:cxn modelId="{91A71EFE-5FA1-4BBE-A0CA-CAD5CC04A2B5}" type="presParOf" srcId="{B84B794C-0D98-422F-AF11-6116521BFC94}" destId="{4A86E4CD-B585-4BD1-A419-E1A519234B6E}" srcOrd="0" destOrd="0" presId="urn:microsoft.com/office/officeart/2008/layout/LinedList"/>
    <dgm:cxn modelId="{33026CAC-19D5-40B3-89E2-1B88DF0A4C9B}" type="presParOf" srcId="{B84B794C-0D98-422F-AF11-6116521BFC94}" destId="{3CB225BE-AB6E-457B-A459-866CFF27D703}" srcOrd="1" destOrd="0" presId="urn:microsoft.com/office/officeart/2008/layout/LinedList"/>
    <dgm:cxn modelId="{455BE60D-8764-487A-AFA5-753C8D44B5AE}" type="presParOf" srcId="{C5F3E3AC-0C93-401F-B5C4-AE11236A1E50}" destId="{DDECD418-DA8F-46D1-ACE7-784923F4855C}" srcOrd="6" destOrd="0" presId="urn:microsoft.com/office/officeart/2008/layout/LinedList"/>
    <dgm:cxn modelId="{F1AAB34E-6056-4834-A750-E7558B316C5B}" type="presParOf" srcId="{C5F3E3AC-0C93-401F-B5C4-AE11236A1E50}" destId="{F8FFE4D5-4240-4E74-9300-FFFDE561F18E}" srcOrd="7" destOrd="0" presId="urn:microsoft.com/office/officeart/2008/layout/LinedList"/>
    <dgm:cxn modelId="{4D80B655-245A-48D4-96FF-F082E224D413}" type="presParOf" srcId="{F8FFE4D5-4240-4E74-9300-FFFDE561F18E}" destId="{66C4E0E5-830E-4532-9838-2076B27648DA}" srcOrd="0" destOrd="0" presId="urn:microsoft.com/office/officeart/2008/layout/LinedList"/>
    <dgm:cxn modelId="{8571126F-6763-4952-BA73-394A315FEBE4}" type="presParOf" srcId="{F8FFE4D5-4240-4E74-9300-FFFDE561F18E}" destId="{0D580186-1172-42D4-B0B6-CDEC2C5C6E93}" srcOrd="1" destOrd="0" presId="urn:microsoft.com/office/officeart/2008/layout/LinedList"/>
    <dgm:cxn modelId="{C83AF2B0-B366-4B06-BBFD-4111FE5088FD}" type="presParOf" srcId="{C5F3E3AC-0C93-401F-B5C4-AE11236A1E50}" destId="{B09F1137-BC03-458E-BBF6-07A462643BD1}" srcOrd="8" destOrd="0" presId="urn:microsoft.com/office/officeart/2008/layout/LinedList"/>
    <dgm:cxn modelId="{AE184CD1-CD2E-44F3-95F9-6CFD7030D4EB}" type="presParOf" srcId="{C5F3E3AC-0C93-401F-B5C4-AE11236A1E50}" destId="{FE1CA5BB-2684-4D84-B181-9AE282D1D50F}" srcOrd="9" destOrd="0" presId="urn:microsoft.com/office/officeart/2008/layout/LinedList"/>
    <dgm:cxn modelId="{990EEC40-4D85-4608-BFFD-4BF359BE99F3}" type="presParOf" srcId="{FE1CA5BB-2684-4D84-B181-9AE282D1D50F}" destId="{D1CAF2BB-94A2-4EE4-9034-1FF1B81F6D9C}" srcOrd="0" destOrd="0" presId="urn:microsoft.com/office/officeart/2008/layout/LinedList"/>
    <dgm:cxn modelId="{266CA58B-ADD6-4BAC-B245-E74C02613694}" type="presParOf" srcId="{FE1CA5BB-2684-4D84-B181-9AE282D1D50F}" destId="{14230E48-6839-4390-A3A0-B6DE0D9AC540}" srcOrd="1" destOrd="0" presId="urn:microsoft.com/office/officeart/2008/layout/LinedList"/>
    <dgm:cxn modelId="{C5E25BC3-393E-4528-8358-D9E40C212706}" type="presParOf" srcId="{C5F3E3AC-0C93-401F-B5C4-AE11236A1E50}" destId="{F538D477-70AB-4B2F-9AC6-838CCF31964C}" srcOrd="10" destOrd="0" presId="urn:microsoft.com/office/officeart/2008/layout/LinedList"/>
    <dgm:cxn modelId="{EAD1F3AD-D1C1-4025-93D8-497C57742487}" type="presParOf" srcId="{C5F3E3AC-0C93-401F-B5C4-AE11236A1E50}" destId="{9B7F831F-774C-4195-8196-60AD601B8042}" srcOrd="11" destOrd="0" presId="urn:microsoft.com/office/officeart/2008/layout/LinedList"/>
    <dgm:cxn modelId="{78BF273B-D07D-45D8-BEA7-295AF8939CB1}" type="presParOf" srcId="{9B7F831F-774C-4195-8196-60AD601B8042}" destId="{0B28A5BF-35DE-4038-B244-E584496BCE5E}" srcOrd="0" destOrd="0" presId="urn:microsoft.com/office/officeart/2008/layout/LinedList"/>
    <dgm:cxn modelId="{AA8F7BFA-7597-4A40-B3BB-4A7310078917}" type="presParOf" srcId="{9B7F831F-774C-4195-8196-60AD601B8042}" destId="{90A5DBDE-CD06-4B91-81C8-C9BBAA82FCA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48C74-AD3B-4A56-B6B3-4F44CCF7240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FDE03AF-4C77-492F-9046-BE3BD134ABF7}">
      <dgm:prSet/>
      <dgm:spPr/>
      <dgm:t>
        <a:bodyPr/>
        <a:lstStyle/>
        <a:p>
          <a:pPr>
            <a:lnSpc>
              <a:spcPct val="100000"/>
            </a:lnSpc>
          </a:pPr>
          <a:r>
            <a:rPr lang="en-US" dirty="0">
              <a:solidFill>
                <a:schemeClr val="tx1"/>
              </a:solidFill>
            </a:rPr>
            <a:t>EMOZIONI POSITIVE</a:t>
          </a:r>
        </a:p>
      </dgm:t>
    </dgm:pt>
    <dgm:pt modelId="{574AD34F-EEC4-4406-A2F8-ECDA6C0D5A68}" type="parTrans" cxnId="{E3257916-6061-4A9F-8F14-AFC00E729F4D}">
      <dgm:prSet/>
      <dgm:spPr/>
      <dgm:t>
        <a:bodyPr/>
        <a:lstStyle/>
        <a:p>
          <a:endParaRPr lang="en-US">
            <a:solidFill>
              <a:schemeClr val="bg1"/>
            </a:solidFill>
          </a:endParaRPr>
        </a:p>
      </dgm:t>
    </dgm:pt>
    <dgm:pt modelId="{11E45D6A-FD24-4514-8231-C14D84B60505}" type="sibTrans" cxnId="{E3257916-6061-4A9F-8F14-AFC00E729F4D}">
      <dgm:prSet/>
      <dgm:spPr/>
      <dgm:t>
        <a:bodyPr/>
        <a:lstStyle/>
        <a:p>
          <a:endParaRPr lang="en-US">
            <a:solidFill>
              <a:schemeClr val="bg1"/>
            </a:solidFill>
          </a:endParaRPr>
        </a:p>
      </dgm:t>
    </dgm:pt>
    <dgm:pt modelId="{DC0E7088-467E-4C58-A808-CA09F807BD44}">
      <dgm:prSet/>
      <dgm:spPr/>
      <dgm:t>
        <a:bodyPr/>
        <a:lstStyle/>
        <a:p>
          <a:pPr>
            <a:lnSpc>
              <a:spcPct val="100000"/>
            </a:lnSpc>
          </a:pPr>
          <a:r>
            <a:rPr lang="en-US" dirty="0">
              <a:solidFill>
                <a:schemeClr val="tx1"/>
              </a:solidFill>
            </a:rPr>
            <a:t>IMPEGNO</a:t>
          </a:r>
        </a:p>
      </dgm:t>
    </dgm:pt>
    <dgm:pt modelId="{F8DB33F8-4CF1-4183-8D01-92D86CFF89FC}" type="parTrans" cxnId="{8BB1363A-3CB7-40BE-A45F-54EB16DF1099}">
      <dgm:prSet/>
      <dgm:spPr/>
      <dgm:t>
        <a:bodyPr/>
        <a:lstStyle/>
        <a:p>
          <a:endParaRPr lang="en-US">
            <a:solidFill>
              <a:schemeClr val="bg1"/>
            </a:solidFill>
          </a:endParaRPr>
        </a:p>
      </dgm:t>
    </dgm:pt>
    <dgm:pt modelId="{21E8A367-3826-4B4C-A0C9-9849769FB6B7}" type="sibTrans" cxnId="{8BB1363A-3CB7-40BE-A45F-54EB16DF1099}">
      <dgm:prSet/>
      <dgm:spPr/>
      <dgm:t>
        <a:bodyPr/>
        <a:lstStyle/>
        <a:p>
          <a:endParaRPr lang="en-US">
            <a:solidFill>
              <a:schemeClr val="bg1"/>
            </a:solidFill>
          </a:endParaRPr>
        </a:p>
      </dgm:t>
    </dgm:pt>
    <dgm:pt modelId="{94D06693-8ABA-433D-82CF-631C18EDEAAF}">
      <dgm:prSet/>
      <dgm:spPr/>
      <dgm:t>
        <a:bodyPr/>
        <a:lstStyle/>
        <a:p>
          <a:pPr>
            <a:lnSpc>
              <a:spcPct val="100000"/>
            </a:lnSpc>
          </a:pPr>
          <a:r>
            <a:rPr lang="en-US" dirty="0">
              <a:solidFill>
                <a:schemeClr val="tx1"/>
              </a:solidFill>
            </a:rPr>
            <a:t>SIGNIFICATO</a:t>
          </a:r>
        </a:p>
      </dgm:t>
    </dgm:pt>
    <dgm:pt modelId="{761986B0-D62B-4A27-9691-BB4CEFC59A41}" type="parTrans" cxnId="{A7C300F3-7828-46CD-AA2F-1262D1796540}">
      <dgm:prSet/>
      <dgm:spPr/>
      <dgm:t>
        <a:bodyPr/>
        <a:lstStyle/>
        <a:p>
          <a:endParaRPr lang="en-US">
            <a:solidFill>
              <a:schemeClr val="bg1"/>
            </a:solidFill>
          </a:endParaRPr>
        </a:p>
      </dgm:t>
    </dgm:pt>
    <dgm:pt modelId="{29DA8C30-7C95-4CA7-B102-D8CF4569745C}" type="sibTrans" cxnId="{A7C300F3-7828-46CD-AA2F-1262D1796540}">
      <dgm:prSet/>
      <dgm:spPr/>
      <dgm:t>
        <a:bodyPr/>
        <a:lstStyle/>
        <a:p>
          <a:endParaRPr lang="en-US">
            <a:solidFill>
              <a:schemeClr val="bg1"/>
            </a:solidFill>
          </a:endParaRPr>
        </a:p>
      </dgm:t>
    </dgm:pt>
    <dgm:pt modelId="{DFA6D785-242A-4562-9483-333DED7A39F2}">
      <dgm:prSet/>
      <dgm:spPr/>
      <dgm:t>
        <a:bodyPr/>
        <a:lstStyle/>
        <a:p>
          <a:pPr>
            <a:lnSpc>
              <a:spcPct val="100000"/>
            </a:lnSpc>
          </a:pPr>
          <a:r>
            <a:rPr lang="en-US" dirty="0">
              <a:solidFill>
                <a:schemeClr val="tx1"/>
              </a:solidFill>
            </a:rPr>
            <a:t>ECCELLENZA</a:t>
          </a:r>
        </a:p>
      </dgm:t>
    </dgm:pt>
    <dgm:pt modelId="{69B02568-8827-47C7-AD99-CB8AC5FB93DA}" type="parTrans" cxnId="{188B3468-33A6-44A9-8A59-7D3705BECEB8}">
      <dgm:prSet/>
      <dgm:spPr/>
      <dgm:t>
        <a:bodyPr/>
        <a:lstStyle/>
        <a:p>
          <a:endParaRPr lang="en-US">
            <a:solidFill>
              <a:schemeClr val="bg1"/>
            </a:solidFill>
          </a:endParaRPr>
        </a:p>
      </dgm:t>
    </dgm:pt>
    <dgm:pt modelId="{A561532B-216F-4D8C-B473-556ACBD9ED22}" type="sibTrans" cxnId="{188B3468-33A6-44A9-8A59-7D3705BECEB8}">
      <dgm:prSet/>
      <dgm:spPr/>
      <dgm:t>
        <a:bodyPr/>
        <a:lstStyle/>
        <a:p>
          <a:endParaRPr lang="en-US">
            <a:solidFill>
              <a:schemeClr val="bg1"/>
            </a:solidFill>
          </a:endParaRPr>
        </a:p>
      </dgm:t>
    </dgm:pt>
    <dgm:pt modelId="{E3CE0AE4-49C0-4B8F-AB99-81B02AD456E1}">
      <dgm:prSet/>
      <dgm:spPr/>
      <dgm:t>
        <a:bodyPr/>
        <a:lstStyle/>
        <a:p>
          <a:pPr>
            <a:lnSpc>
              <a:spcPct val="100000"/>
            </a:lnSpc>
          </a:pPr>
          <a:r>
            <a:rPr lang="en-US" dirty="0">
              <a:solidFill>
                <a:schemeClr val="tx1"/>
              </a:solidFill>
            </a:rPr>
            <a:t>RELAZIONI POSITIVE </a:t>
          </a:r>
        </a:p>
      </dgm:t>
    </dgm:pt>
    <dgm:pt modelId="{83122C07-B90D-4EC2-B012-D8255183CF62}" type="parTrans" cxnId="{63AB06EF-CCFA-4DD4-A077-BD7759B414E4}">
      <dgm:prSet/>
      <dgm:spPr/>
      <dgm:t>
        <a:bodyPr/>
        <a:lstStyle/>
        <a:p>
          <a:endParaRPr lang="en-US">
            <a:solidFill>
              <a:schemeClr val="bg1"/>
            </a:solidFill>
          </a:endParaRPr>
        </a:p>
      </dgm:t>
    </dgm:pt>
    <dgm:pt modelId="{8236AE3A-220D-4BDD-9971-68ED17B17F1F}" type="sibTrans" cxnId="{63AB06EF-CCFA-4DD4-A077-BD7759B414E4}">
      <dgm:prSet/>
      <dgm:spPr/>
      <dgm:t>
        <a:bodyPr/>
        <a:lstStyle/>
        <a:p>
          <a:endParaRPr lang="en-US">
            <a:solidFill>
              <a:schemeClr val="bg1"/>
            </a:solidFill>
          </a:endParaRPr>
        </a:p>
      </dgm:t>
    </dgm:pt>
    <dgm:pt modelId="{F9B2C2D3-0CF3-4728-8FF2-768425489329}" type="pres">
      <dgm:prSet presAssocID="{29448C74-AD3B-4A56-B6B3-4F44CCF72409}" presName="root" presStyleCnt="0">
        <dgm:presLayoutVars>
          <dgm:dir/>
          <dgm:resizeHandles val="exact"/>
        </dgm:presLayoutVars>
      </dgm:prSet>
      <dgm:spPr/>
    </dgm:pt>
    <dgm:pt modelId="{44FA7AA5-46CB-4315-95FD-35DB277F4776}" type="pres">
      <dgm:prSet presAssocID="{6FDE03AF-4C77-492F-9046-BE3BD134ABF7}" presName="compNode" presStyleCnt="0"/>
      <dgm:spPr/>
    </dgm:pt>
    <dgm:pt modelId="{86372019-6C38-4A28-9319-E3EA05ABBB3D}" type="pres">
      <dgm:prSet presAssocID="{6FDE03AF-4C77-492F-9046-BE3BD134ABF7}" presName="bgRect" presStyleLbl="bgShp" presStyleIdx="0" presStyleCnt="5" custLinFactNeighborX="0" custLinFactNeighborY="8911"/>
      <dgm:spPr/>
    </dgm:pt>
    <dgm:pt modelId="{4D5114C2-D48A-4251-94E4-18FB5F131831}" type="pres">
      <dgm:prSet presAssocID="{6FDE03AF-4C77-492F-9046-BE3BD134ABF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iling Face with No Fill"/>
        </a:ext>
      </dgm:extLst>
    </dgm:pt>
    <dgm:pt modelId="{4029A5AC-C66B-4A9C-9F68-2CC5343FB70A}" type="pres">
      <dgm:prSet presAssocID="{6FDE03AF-4C77-492F-9046-BE3BD134ABF7}" presName="spaceRect" presStyleCnt="0"/>
      <dgm:spPr/>
    </dgm:pt>
    <dgm:pt modelId="{FEE672AC-833B-4A2F-9E2C-C0E2E221D844}" type="pres">
      <dgm:prSet presAssocID="{6FDE03AF-4C77-492F-9046-BE3BD134ABF7}" presName="parTx" presStyleLbl="revTx" presStyleIdx="0" presStyleCnt="5">
        <dgm:presLayoutVars>
          <dgm:chMax val="0"/>
          <dgm:chPref val="0"/>
        </dgm:presLayoutVars>
      </dgm:prSet>
      <dgm:spPr/>
    </dgm:pt>
    <dgm:pt modelId="{0A119C24-41EC-45E4-98F0-244F8BA46BB4}" type="pres">
      <dgm:prSet presAssocID="{11E45D6A-FD24-4514-8231-C14D84B60505}" presName="sibTrans" presStyleCnt="0"/>
      <dgm:spPr/>
    </dgm:pt>
    <dgm:pt modelId="{2AAB2496-5C94-49DE-A447-0096B044A291}" type="pres">
      <dgm:prSet presAssocID="{DC0E7088-467E-4C58-A808-CA09F807BD44}" presName="compNode" presStyleCnt="0"/>
      <dgm:spPr/>
    </dgm:pt>
    <dgm:pt modelId="{7A0A861A-5DC5-4B11-9AE1-7A475D0C1A18}" type="pres">
      <dgm:prSet presAssocID="{DC0E7088-467E-4C58-A808-CA09F807BD44}" presName="bgRect" presStyleLbl="bgShp" presStyleIdx="1" presStyleCnt="5" custLinFactNeighborX="-778" custLinFactNeighborY="90"/>
      <dgm:spPr/>
    </dgm:pt>
    <dgm:pt modelId="{BEDB090A-8283-49FE-96F7-E96BF160F613}" type="pres">
      <dgm:prSet presAssocID="{DC0E7088-467E-4C58-A808-CA09F807BD4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retta di mano"/>
        </a:ext>
      </dgm:extLst>
    </dgm:pt>
    <dgm:pt modelId="{633B4373-0F9D-4A1F-BC06-E7FFD92E56ED}" type="pres">
      <dgm:prSet presAssocID="{DC0E7088-467E-4C58-A808-CA09F807BD44}" presName="spaceRect" presStyleCnt="0"/>
      <dgm:spPr/>
    </dgm:pt>
    <dgm:pt modelId="{96322846-6E82-4430-8114-3E88DDBDA5FB}" type="pres">
      <dgm:prSet presAssocID="{DC0E7088-467E-4C58-A808-CA09F807BD44}" presName="parTx" presStyleLbl="revTx" presStyleIdx="1" presStyleCnt="5">
        <dgm:presLayoutVars>
          <dgm:chMax val="0"/>
          <dgm:chPref val="0"/>
        </dgm:presLayoutVars>
      </dgm:prSet>
      <dgm:spPr/>
    </dgm:pt>
    <dgm:pt modelId="{C0693959-8691-4D0B-BEC0-69BD341BA124}" type="pres">
      <dgm:prSet presAssocID="{21E8A367-3826-4B4C-A0C9-9849769FB6B7}" presName="sibTrans" presStyleCnt="0"/>
      <dgm:spPr/>
    </dgm:pt>
    <dgm:pt modelId="{8DC29D84-2D90-4F8E-A672-52EB885089E5}" type="pres">
      <dgm:prSet presAssocID="{94D06693-8ABA-433D-82CF-631C18EDEAAF}" presName="compNode" presStyleCnt="0"/>
      <dgm:spPr/>
    </dgm:pt>
    <dgm:pt modelId="{9CC1DAD8-3D98-4A0B-8C33-36B078C309B7}" type="pres">
      <dgm:prSet presAssocID="{94D06693-8ABA-433D-82CF-631C18EDEAAF}" presName="bgRect" presStyleLbl="bgShp" presStyleIdx="2" presStyleCnt="5"/>
      <dgm:spPr/>
    </dgm:pt>
    <dgm:pt modelId="{F52B9137-9C1F-4642-ADCB-C5906665AE1F}" type="pres">
      <dgm:prSet presAssocID="{94D06693-8ABA-433D-82CF-631C18EDEAA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92909324-7785-4127-98F3-3A549E76D619}" type="pres">
      <dgm:prSet presAssocID="{94D06693-8ABA-433D-82CF-631C18EDEAAF}" presName="spaceRect" presStyleCnt="0"/>
      <dgm:spPr/>
    </dgm:pt>
    <dgm:pt modelId="{853835D1-DAFD-428D-8BBA-7CA1579DB08E}" type="pres">
      <dgm:prSet presAssocID="{94D06693-8ABA-433D-82CF-631C18EDEAAF}" presName="parTx" presStyleLbl="revTx" presStyleIdx="2" presStyleCnt="5">
        <dgm:presLayoutVars>
          <dgm:chMax val="0"/>
          <dgm:chPref val="0"/>
        </dgm:presLayoutVars>
      </dgm:prSet>
      <dgm:spPr/>
    </dgm:pt>
    <dgm:pt modelId="{72A6A89A-D21D-47E9-AF09-4C527B25F134}" type="pres">
      <dgm:prSet presAssocID="{29DA8C30-7C95-4CA7-B102-D8CF4569745C}" presName="sibTrans" presStyleCnt="0"/>
      <dgm:spPr/>
    </dgm:pt>
    <dgm:pt modelId="{20862A7B-DBC1-4AA0-84DA-96C0FEB2BF5F}" type="pres">
      <dgm:prSet presAssocID="{DFA6D785-242A-4562-9483-333DED7A39F2}" presName="compNode" presStyleCnt="0"/>
      <dgm:spPr/>
    </dgm:pt>
    <dgm:pt modelId="{007425B4-BA62-4C64-8112-9FFD2DAF11F5}" type="pres">
      <dgm:prSet presAssocID="{DFA6D785-242A-4562-9483-333DED7A39F2}" presName="bgRect" presStyleLbl="bgShp" presStyleIdx="3" presStyleCnt="5" custLinFactNeighborX="-1556" custLinFactNeighborY="-1171"/>
      <dgm:spPr/>
    </dgm:pt>
    <dgm:pt modelId="{F33E48DA-B43B-4731-A2A5-D9EF57485B84}" type="pres">
      <dgm:prSet presAssocID="{DFA6D785-242A-4562-9483-333DED7A39F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isuratore"/>
        </a:ext>
      </dgm:extLst>
    </dgm:pt>
    <dgm:pt modelId="{9B2648CE-1F1E-4157-8760-AADAB67FA977}" type="pres">
      <dgm:prSet presAssocID="{DFA6D785-242A-4562-9483-333DED7A39F2}" presName="spaceRect" presStyleCnt="0"/>
      <dgm:spPr/>
    </dgm:pt>
    <dgm:pt modelId="{69CFA43D-8A71-4975-B16F-596FCFB706E3}" type="pres">
      <dgm:prSet presAssocID="{DFA6D785-242A-4562-9483-333DED7A39F2}" presName="parTx" presStyleLbl="revTx" presStyleIdx="3" presStyleCnt="5">
        <dgm:presLayoutVars>
          <dgm:chMax val="0"/>
          <dgm:chPref val="0"/>
        </dgm:presLayoutVars>
      </dgm:prSet>
      <dgm:spPr/>
    </dgm:pt>
    <dgm:pt modelId="{5150F808-CEF3-42C0-96CB-796C9DE3FD0D}" type="pres">
      <dgm:prSet presAssocID="{A561532B-216F-4D8C-B473-556ACBD9ED22}" presName="sibTrans" presStyleCnt="0"/>
      <dgm:spPr/>
    </dgm:pt>
    <dgm:pt modelId="{312FC110-393D-4170-B7DE-0A8214BDEF00}" type="pres">
      <dgm:prSet presAssocID="{E3CE0AE4-49C0-4B8F-AB99-81B02AD456E1}" presName="compNode" presStyleCnt="0"/>
      <dgm:spPr/>
    </dgm:pt>
    <dgm:pt modelId="{61923AE3-AA9C-44D1-99D0-76BB43378AAB}" type="pres">
      <dgm:prSet presAssocID="{E3CE0AE4-49C0-4B8F-AB99-81B02AD456E1}" presName="bgRect" presStyleLbl="bgShp" presStyleIdx="4" presStyleCnt="5" custLinFactNeighborX="-1364" custLinFactNeighborY="31367"/>
      <dgm:spPr/>
    </dgm:pt>
    <dgm:pt modelId="{39249B94-6BC3-4CBE-BE77-DC947B5A00CA}" type="pres">
      <dgm:prSet presAssocID="{E3CE0AE4-49C0-4B8F-AB99-81B02AD456E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humbs Up Sign"/>
        </a:ext>
      </dgm:extLst>
    </dgm:pt>
    <dgm:pt modelId="{70A19E7C-8422-49BF-BE89-284682D12FD3}" type="pres">
      <dgm:prSet presAssocID="{E3CE0AE4-49C0-4B8F-AB99-81B02AD456E1}" presName="spaceRect" presStyleCnt="0"/>
      <dgm:spPr/>
    </dgm:pt>
    <dgm:pt modelId="{7844F833-86E6-42B1-A3B7-4FE657190732}" type="pres">
      <dgm:prSet presAssocID="{E3CE0AE4-49C0-4B8F-AB99-81B02AD456E1}" presName="parTx" presStyleLbl="revTx" presStyleIdx="4" presStyleCnt="5">
        <dgm:presLayoutVars>
          <dgm:chMax val="0"/>
          <dgm:chPref val="0"/>
        </dgm:presLayoutVars>
      </dgm:prSet>
      <dgm:spPr/>
    </dgm:pt>
  </dgm:ptLst>
  <dgm:cxnLst>
    <dgm:cxn modelId="{E3257916-6061-4A9F-8F14-AFC00E729F4D}" srcId="{29448C74-AD3B-4A56-B6B3-4F44CCF72409}" destId="{6FDE03AF-4C77-492F-9046-BE3BD134ABF7}" srcOrd="0" destOrd="0" parTransId="{574AD34F-EEC4-4406-A2F8-ECDA6C0D5A68}" sibTransId="{11E45D6A-FD24-4514-8231-C14D84B60505}"/>
    <dgm:cxn modelId="{F14EE016-FAE0-4B42-AD09-B673A7B96FFF}" type="presOf" srcId="{E3CE0AE4-49C0-4B8F-AB99-81B02AD456E1}" destId="{7844F833-86E6-42B1-A3B7-4FE657190732}" srcOrd="0" destOrd="0" presId="urn:microsoft.com/office/officeart/2018/2/layout/IconVerticalSolidList"/>
    <dgm:cxn modelId="{8BB1363A-3CB7-40BE-A45F-54EB16DF1099}" srcId="{29448C74-AD3B-4A56-B6B3-4F44CCF72409}" destId="{DC0E7088-467E-4C58-A808-CA09F807BD44}" srcOrd="1" destOrd="0" parTransId="{F8DB33F8-4CF1-4183-8D01-92D86CFF89FC}" sibTransId="{21E8A367-3826-4B4C-A0C9-9849769FB6B7}"/>
    <dgm:cxn modelId="{188B3468-33A6-44A9-8A59-7D3705BECEB8}" srcId="{29448C74-AD3B-4A56-B6B3-4F44CCF72409}" destId="{DFA6D785-242A-4562-9483-333DED7A39F2}" srcOrd="3" destOrd="0" parTransId="{69B02568-8827-47C7-AD99-CB8AC5FB93DA}" sibTransId="{A561532B-216F-4D8C-B473-556ACBD9ED22}"/>
    <dgm:cxn modelId="{4648376F-C353-4F36-B629-835B296DA902}" type="presOf" srcId="{DC0E7088-467E-4C58-A808-CA09F807BD44}" destId="{96322846-6E82-4430-8114-3E88DDBDA5FB}" srcOrd="0" destOrd="0" presId="urn:microsoft.com/office/officeart/2018/2/layout/IconVerticalSolidList"/>
    <dgm:cxn modelId="{B659DDAF-D805-42DF-A215-F2460CA5F011}" type="presOf" srcId="{DFA6D785-242A-4562-9483-333DED7A39F2}" destId="{69CFA43D-8A71-4975-B16F-596FCFB706E3}" srcOrd="0" destOrd="0" presId="urn:microsoft.com/office/officeart/2018/2/layout/IconVerticalSolidList"/>
    <dgm:cxn modelId="{28F45EBC-86F9-45BA-B7E4-70388B700AF8}" type="presOf" srcId="{6FDE03AF-4C77-492F-9046-BE3BD134ABF7}" destId="{FEE672AC-833B-4A2F-9E2C-C0E2E221D844}" srcOrd="0" destOrd="0" presId="urn:microsoft.com/office/officeart/2018/2/layout/IconVerticalSolidList"/>
    <dgm:cxn modelId="{57D3E0C2-5510-4966-8FD1-C2C26D7BCC3A}" type="presOf" srcId="{94D06693-8ABA-433D-82CF-631C18EDEAAF}" destId="{853835D1-DAFD-428D-8BBA-7CA1579DB08E}" srcOrd="0" destOrd="0" presId="urn:microsoft.com/office/officeart/2018/2/layout/IconVerticalSolidList"/>
    <dgm:cxn modelId="{E34FEBD3-B7AE-494A-864F-E34FFCD66374}" type="presOf" srcId="{29448C74-AD3B-4A56-B6B3-4F44CCF72409}" destId="{F9B2C2D3-0CF3-4728-8FF2-768425489329}" srcOrd="0" destOrd="0" presId="urn:microsoft.com/office/officeart/2018/2/layout/IconVerticalSolidList"/>
    <dgm:cxn modelId="{63AB06EF-CCFA-4DD4-A077-BD7759B414E4}" srcId="{29448C74-AD3B-4A56-B6B3-4F44CCF72409}" destId="{E3CE0AE4-49C0-4B8F-AB99-81B02AD456E1}" srcOrd="4" destOrd="0" parTransId="{83122C07-B90D-4EC2-B012-D8255183CF62}" sibTransId="{8236AE3A-220D-4BDD-9971-68ED17B17F1F}"/>
    <dgm:cxn modelId="{A7C300F3-7828-46CD-AA2F-1262D1796540}" srcId="{29448C74-AD3B-4A56-B6B3-4F44CCF72409}" destId="{94D06693-8ABA-433D-82CF-631C18EDEAAF}" srcOrd="2" destOrd="0" parTransId="{761986B0-D62B-4A27-9691-BB4CEFC59A41}" sibTransId="{29DA8C30-7C95-4CA7-B102-D8CF4569745C}"/>
    <dgm:cxn modelId="{092F588E-41D2-4F9B-9AE7-3D8A4A1A4C7C}" type="presParOf" srcId="{F9B2C2D3-0CF3-4728-8FF2-768425489329}" destId="{44FA7AA5-46CB-4315-95FD-35DB277F4776}" srcOrd="0" destOrd="0" presId="urn:microsoft.com/office/officeart/2018/2/layout/IconVerticalSolidList"/>
    <dgm:cxn modelId="{CD3A2225-9276-4DF0-B278-FD3598DDD50D}" type="presParOf" srcId="{44FA7AA5-46CB-4315-95FD-35DB277F4776}" destId="{86372019-6C38-4A28-9319-E3EA05ABBB3D}" srcOrd="0" destOrd="0" presId="urn:microsoft.com/office/officeart/2018/2/layout/IconVerticalSolidList"/>
    <dgm:cxn modelId="{4191B593-AE2C-4166-82CB-8BE1FAB5D3BC}" type="presParOf" srcId="{44FA7AA5-46CB-4315-95FD-35DB277F4776}" destId="{4D5114C2-D48A-4251-94E4-18FB5F131831}" srcOrd="1" destOrd="0" presId="urn:microsoft.com/office/officeart/2018/2/layout/IconVerticalSolidList"/>
    <dgm:cxn modelId="{9A4F44F4-20BD-4D08-95CA-FB192DA8E870}" type="presParOf" srcId="{44FA7AA5-46CB-4315-95FD-35DB277F4776}" destId="{4029A5AC-C66B-4A9C-9F68-2CC5343FB70A}" srcOrd="2" destOrd="0" presId="urn:microsoft.com/office/officeart/2018/2/layout/IconVerticalSolidList"/>
    <dgm:cxn modelId="{6EA9C963-3BFE-41FE-BDB8-B767915572FF}" type="presParOf" srcId="{44FA7AA5-46CB-4315-95FD-35DB277F4776}" destId="{FEE672AC-833B-4A2F-9E2C-C0E2E221D844}" srcOrd="3" destOrd="0" presId="urn:microsoft.com/office/officeart/2018/2/layout/IconVerticalSolidList"/>
    <dgm:cxn modelId="{7BCA1606-A22A-46A2-961E-26476844FAED}" type="presParOf" srcId="{F9B2C2D3-0CF3-4728-8FF2-768425489329}" destId="{0A119C24-41EC-45E4-98F0-244F8BA46BB4}" srcOrd="1" destOrd="0" presId="urn:microsoft.com/office/officeart/2018/2/layout/IconVerticalSolidList"/>
    <dgm:cxn modelId="{3A2773C0-A7FC-475B-ABDE-5391690ADD7B}" type="presParOf" srcId="{F9B2C2D3-0CF3-4728-8FF2-768425489329}" destId="{2AAB2496-5C94-49DE-A447-0096B044A291}" srcOrd="2" destOrd="0" presId="urn:microsoft.com/office/officeart/2018/2/layout/IconVerticalSolidList"/>
    <dgm:cxn modelId="{4F666766-C58E-4C95-8085-B23C99DB3B56}" type="presParOf" srcId="{2AAB2496-5C94-49DE-A447-0096B044A291}" destId="{7A0A861A-5DC5-4B11-9AE1-7A475D0C1A18}" srcOrd="0" destOrd="0" presId="urn:microsoft.com/office/officeart/2018/2/layout/IconVerticalSolidList"/>
    <dgm:cxn modelId="{548517CE-E9A1-45D3-AFC5-9614538A2307}" type="presParOf" srcId="{2AAB2496-5C94-49DE-A447-0096B044A291}" destId="{BEDB090A-8283-49FE-96F7-E96BF160F613}" srcOrd="1" destOrd="0" presId="urn:microsoft.com/office/officeart/2018/2/layout/IconVerticalSolidList"/>
    <dgm:cxn modelId="{4EEF68D7-DA7C-4E48-A670-D785515D1B07}" type="presParOf" srcId="{2AAB2496-5C94-49DE-A447-0096B044A291}" destId="{633B4373-0F9D-4A1F-BC06-E7FFD92E56ED}" srcOrd="2" destOrd="0" presId="urn:microsoft.com/office/officeart/2018/2/layout/IconVerticalSolidList"/>
    <dgm:cxn modelId="{C59F231E-EA1C-4D0E-9F92-086BB94B23C3}" type="presParOf" srcId="{2AAB2496-5C94-49DE-A447-0096B044A291}" destId="{96322846-6E82-4430-8114-3E88DDBDA5FB}" srcOrd="3" destOrd="0" presId="urn:microsoft.com/office/officeart/2018/2/layout/IconVerticalSolidList"/>
    <dgm:cxn modelId="{29F68303-BDA1-4EA3-9D4A-C4B7A5AA3BCC}" type="presParOf" srcId="{F9B2C2D3-0CF3-4728-8FF2-768425489329}" destId="{C0693959-8691-4D0B-BEC0-69BD341BA124}" srcOrd="3" destOrd="0" presId="urn:microsoft.com/office/officeart/2018/2/layout/IconVerticalSolidList"/>
    <dgm:cxn modelId="{2945635F-D1E9-4E47-9F57-BAD1D3B011EF}" type="presParOf" srcId="{F9B2C2D3-0CF3-4728-8FF2-768425489329}" destId="{8DC29D84-2D90-4F8E-A672-52EB885089E5}" srcOrd="4" destOrd="0" presId="urn:microsoft.com/office/officeart/2018/2/layout/IconVerticalSolidList"/>
    <dgm:cxn modelId="{A5B6AB77-19D1-4286-BC2F-BE7CAA987EB5}" type="presParOf" srcId="{8DC29D84-2D90-4F8E-A672-52EB885089E5}" destId="{9CC1DAD8-3D98-4A0B-8C33-36B078C309B7}" srcOrd="0" destOrd="0" presId="urn:microsoft.com/office/officeart/2018/2/layout/IconVerticalSolidList"/>
    <dgm:cxn modelId="{12BCA4C5-5308-4795-B32A-EA5C7F62B53B}" type="presParOf" srcId="{8DC29D84-2D90-4F8E-A672-52EB885089E5}" destId="{F52B9137-9C1F-4642-ADCB-C5906665AE1F}" srcOrd="1" destOrd="0" presId="urn:microsoft.com/office/officeart/2018/2/layout/IconVerticalSolidList"/>
    <dgm:cxn modelId="{EC9EE9D7-F1B0-44C2-8A60-A429E9D20413}" type="presParOf" srcId="{8DC29D84-2D90-4F8E-A672-52EB885089E5}" destId="{92909324-7785-4127-98F3-3A549E76D619}" srcOrd="2" destOrd="0" presId="urn:microsoft.com/office/officeart/2018/2/layout/IconVerticalSolidList"/>
    <dgm:cxn modelId="{E37473BF-04ED-4580-921C-9B82669C0667}" type="presParOf" srcId="{8DC29D84-2D90-4F8E-A672-52EB885089E5}" destId="{853835D1-DAFD-428D-8BBA-7CA1579DB08E}" srcOrd="3" destOrd="0" presId="urn:microsoft.com/office/officeart/2018/2/layout/IconVerticalSolidList"/>
    <dgm:cxn modelId="{11080409-49DC-454C-BDD1-995ACD508198}" type="presParOf" srcId="{F9B2C2D3-0CF3-4728-8FF2-768425489329}" destId="{72A6A89A-D21D-47E9-AF09-4C527B25F134}" srcOrd="5" destOrd="0" presId="urn:microsoft.com/office/officeart/2018/2/layout/IconVerticalSolidList"/>
    <dgm:cxn modelId="{3A67C188-9BFF-4B28-B178-159EC31C54B2}" type="presParOf" srcId="{F9B2C2D3-0CF3-4728-8FF2-768425489329}" destId="{20862A7B-DBC1-4AA0-84DA-96C0FEB2BF5F}" srcOrd="6" destOrd="0" presId="urn:microsoft.com/office/officeart/2018/2/layout/IconVerticalSolidList"/>
    <dgm:cxn modelId="{CD8DFB99-18F7-440E-95AA-32B715C9CAAD}" type="presParOf" srcId="{20862A7B-DBC1-4AA0-84DA-96C0FEB2BF5F}" destId="{007425B4-BA62-4C64-8112-9FFD2DAF11F5}" srcOrd="0" destOrd="0" presId="urn:microsoft.com/office/officeart/2018/2/layout/IconVerticalSolidList"/>
    <dgm:cxn modelId="{DC5944C9-0056-49EB-91F9-220028F12BA2}" type="presParOf" srcId="{20862A7B-DBC1-4AA0-84DA-96C0FEB2BF5F}" destId="{F33E48DA-B43B-4731-A2A5-D9EF57485B84}" srcOrd="1" destOrd="0" presId="urn:microsoft.com/office/officeart/2018/2/layout/IconVerticalSolidList"/>
    <dgm:cxn modelId="{31E873F4-A6EF-4EA0-AB4F-617F30DC0710}" type="presParOf" srcId="{20862A7B-DBC1-4AA0-84DA-96C0FEB2BF5F}" destId="{9B2648CE-1F1E-4157-8760-AADAB67FA977}" srcOrd="2" destOrd="0" presId="urn:microsoft.com/office/officeart/2018/2/layout/IconVerticalSolidList"/>
    <dgm:cxn modelId="{50B8F3A5-ED4A-46C6-A408-1B1B3F57D0B1}" type="presParOf" srcId="{20862A7B-DBC1-4AA0-84DA-96C0FEB2BF5F}" destId="{69CFA43D-8A71-4975-B16F-596FCFB706E3}" srcOrd="3" destOrd="0" presId="urn:microsoft.com/office/officeart/2018/2/layout/IconVerticalSolidList"/>
    <dgm:cxn modelId="{52EBF4FE-6A60-4CDD-A1E7-8D60F8729997}" type="presParOf" srcId="{F9B2C2D3-0CF3-4728-8FF2-768425489329}" destId="{5150F808-CEF3-42C0-96CB-796C9DE3FD0D}" srcOrd="7" destOrd="0" presId="urn:microsoft.com/office/officeart/2018/2/layout/IconVerticalSolidList"/>
    <dgm:cxn modelId="{9ECBFF9C-FD58-475F-AEE9-5601891D8AD4}" type="presParOf" srcId="{F9B2C2D3-0CF3-4728-8FF2-768425489329}" destId="{312FC110-393D-4170-B7DE-0A8214BDEF00}" srcOrd="8" destOrd="0" presId="urn:microsoft.com/office/officeart/2018/2/layout/IconVerticalSolidList"/>
    <dgm:cxn modelId="{EB91F89F-C041-4529-AAC3-059C12FC6EBF}" type="presParOf" srcId="{312FC110-393D-4170-B7DE-0A8214BDEF00}" destId="{61923AE3-AA9C-44D1-99D0-76BB43378AAB}" srcOrd="0" destOrd="0" presId="urn:microsoft.com/office/officeart/2018/2/layout/IconVerticalSolidList"/>
    <dgm:cxn modelId="{88CFA209-CD4B-435B-B831-65B0EF068DF5}" type="presParOf" srcId="{312FC110-393D-4170-B7DE-0A8214BDEF00}" destId="{39249B94-6BC3-4CBE-BE77-DC947B5A00CA}" srcOrd="1" destOrd="0" presId="urn:microsoft.com/office/officeart/2018/2/layout/IconVerticalSolidList"/>
    <dgm:cxn modelId="{BC45006B-D248-4687-A6E8-3A34953CC45F}" type="presParOf" srcId="{312FC110-393D-4170-B7DE-0A8214BDEF00}" destId="{70A19E7C-8422-49BF-BE89-284682D12FD3}" srcOrd="2" destOrd="0" presId="urn:microsoft.com/office/officeart/2018/2/layout/IconVerticalSolidList"/>
    <dgm:cxn modelId="{5D424395-5935-40B9-AE15-76C1443D87C9}" type="presParOf" srcId="{312FC110-393D-4170-B7DE-0A8214BDEF00}" destId="{7844F833-86E6-42B1-A3B7-4FE65719073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73C2D-7063-43C8-84AD-6081487CE6E9}"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8D3B4B07-C215-4942-96F9-B17CEF29C764}">
      <dgm:prSet custT="1"/>
      <dgm:spPr>
        <a:ln>
          <a:solidFill>
            <a:schemeClr val="accent6">
              <a:lumMod val="20000"/>
              <a:lumOff val="80000"/>
            </a:schemeClr>
          </a:solidFill>
        </a:ln>
      </dgm:spPr>
      <dgm:t>
        <a:bodyPr/>
        <a:lstStyle/>
        <a:p>
          <a:pPr>
            <a:defRPr cap="all"/>
          </a:pPr>
          <a:r>
            <a:rPr lang="it-IT" sz="2400" dirty="0"/>
            <a:t>DEFINIZIONE OBIETTIVI E RISULTATI ATTESI</a:t>
          </a:r>
          <a:endParaRPr lang="en-US" sz="2400" dirty="0"/>
        </a:p>
      </dgm:t>
    </dgm:pt>
    <dgm:pt modelId="{7FC94E4F-12F2-4ABB-8F0B-5024F77EE3F5}" type="parTrans" cxnId="{FA09C29D-45BA-4A5D-980E-9AE145A3E637}">
      <dgm:prSet/>
      <dgm:spPr/>
      <dgm:t>
        <a:bodyPr/>
        <a:lstStyle/>
        <a:p>
          <a:endParaRPr lang="en-US"/>
        </a:p>
      </dgm:t>
    </dgm:pt>
    <dgm:pt modelId="{EE165EA9-4AA2-4155-A201-E7BB8D4BEA7A}" type="sibTrans" cxnId="{FA09C29D-45BA-4A5D-980E-9AE145A3E637}">
      <dgm:prSet phldrT="01"/>
      <dgm:spPr/>
      <dgm:t>
        <a:bodyPr/>
        <a:lstStyle/>
        <a:p>
          <a:r>
            <a:rPr lang="en-US" dirty="0"/>
            <a:t>1.</a:t>
          </a:r>
        </a:p>
      </dgm:t>
    </dgm:pt>
    <dgm:pt modelId="{30A12EC1-8C5F-46C3-BD91-24461474B858}">
      <dgm:prSet custT="1"/>
      <dgm:spPr/>
      <dgm:t>
        <a:bodyPr/>
        <a:lstStyle/>
        <a:p>
          <a:pPr>
            <a:defRPr cap="all"/>
          </a:pPr>
          <a:r>
            <a:rPr lang="it-IT" sz="2000" dirty="0"/>
            <a:t>IL LEADER ASSUME ANCHE IL RUOLO DI COACH E STIMOLA IL TEAM PORTANDOLO ALLA CRESCITA PERSONALE.</a:t>
          </a:r>
          <a:endParaRPr lang="en-US" sz="2000" dirty="0"/>
        </a:p>
      </dgm:t>
    </dgm:pt>
    <dgm:pt modelId="{9A7368D8-B875-48F5-8ED6-65CFF7F4CC9A}" type="parTrans" cxnId="{DE1CD5BE-16C4-425E-83AF-5D46A740FE25}">
      <dgm:prSet/>
      <dgm:spPr/>
      <dgm:t>
        <a:bodyPr/>
        <a:lstStyle/>
        <a:p>
          <a:endParaRPr lang="en-US"/>
        </a:p>
      </dgm:t>
    </dgm:pt>
    <dgm:pt modelId="{20BBB008-5110-43F1-9B9B-0B741E213B0E}" type="sibTrans" cxnId="{DE1CD5BE-16C4-425E-83AF-5D46A740FE25}">
      <dgm:prSet phldrT="02"/>
      <dgm:spPr/>
      <dgm:t>
        <a:bodyPr/>
        <a:lstStyle/>
        <a:p>
          <a:r>
            <a:rPr lang="en-US" dirty="0"/>
            <a:t>2.</a:t>
          </a:r>
        </a:p>
      </dgm:t>
    </dgm:pt>
    <dgm:pt modelId="{BF9DE272-642D-4690-882B-BA5DEF8E49B6}">
      <dgm:prSet custT="1"/>
      <dgm:spPr/>
      <dgm:t>
        <a:bodyPr/>
        <a:lstStyle/>
        <a:p>
          <a:pPr>
            <a:defRPr cap="all"/>
          </a:pPr>
          <a:r>
            <a:rPr lang="it-IT" sz="1600" dirty="0"/>
            <a:t>I gruppi di lavoro possono essere costituiti da colleghi dello stesso dipartimento, in modo da allenare i processi di peer-to-peer coaching.</a:t>
          </a:r>
          <a:endParaRPr lang="en-US" sz="1600" dirty="0"/>
        </a:p>
      </dgm:t>
    </dgm:pt>
    <dgm:pt modelId="{19F3C11E-2A1F-4C93-9474-07CBC4B5A189}" type="parTrans" cxnId="{2176C157-58A3-4972-8D71-29C3721D0631}">
      <dgm:prSet/>
      <dgm:spPr/>
      <dgm:t>
        <a:bodyPr/>
        <a:lstStyle/>
        <a:p>
          <a:endParaRPr lang="en-US"/>
        </a:p>
      </dgm:t>
    </dgm:pt>
    <dgm:pt modelId="{7C000A8C-2FF8-44CD-8AAB-C1725195E2F8}" type="sibTrans" cxnId="{2176C157-58A3-4972-8D71-29C3721D0631}">
      <dgm:prSet phldrT="03"/>
      <dgm:spPr/>
      <dgm:t>
        <a:bodyPr/>
        <a:lstStyle/>
        <a:p>
          <a:r>
            <a:rPr lang="en-US" dirty="0"/>
            <a:t>3.</a:t>
          </a:r>
        </a:p>
      </dgm:t>
    </dgm:pt>
    <dgm:pt modelId="{F12357D5-90D6-4C41-ABDB-8177699553B5}" type="pres">
      <dgm:prSet presAssocID="{6FB73C2D-7063-43C8-84AD-6081487CE6E9}" presName="Name0" presStyleCnt="0">
        <dgm:presLayoutVars>
          <dgm:animLvl val="lvl"/>
          <dgm:resizeHandles val="exact"/>
        </dgm:presLayoutVars>
      </dgm:prSet>
      <dgm:spPr/>
    </dgm:pt>
    <dgm:pt modelId="{C6C4B852-BE94-4E74-8FA6-FF71A9D35AB7}" type="pres">
      <dgm:prSet presAssocID="{8D3B4B07-C215-4942-96F9-B17CEF29C764}" presName="compositeNode" presStyleCnt="0">
        <dgm:presLayoutVars>
          <dgm:bulletEnabled val="1"/>
        </dgm:presLayoutVars>
      </dgm:prSet>
      <dgm:spPr/>
    </dgm:pt>
    <dgm:pt modelId="{6FD1C613-D63F-4223-A709-1AFD01B298F2}" type="pres">
      <dgm:prSet presAssocID="{8D3B4B07-C215-4942-96F9-B17CEF29C764}" presName="bgRect" presStyleLbl="alignNode1" presStyleIdx="0" presStyleCnt="3" custLinFactNeighborX="453"/>
      <dgm:spPr/>
    </dgm:pt>
    <dgm:pt modelId="{5CD49AB7-9054-4C44-B741-445A1D4565F0}" type="pres">
      <dgm:prSet presAssocID="{EE165EA9-4AA2-4155-A201-E7BB8D4BEA7A}" presName="sibTransNodeRect" presStyleLbl="alignNode1" presStyleIdx="0" presStyleCnt="3" custScaleX="79603" custScaleY="74570">
        <dgm:presLayoutVars>
          <dgm:chMax val="0"/>
          <dgm:bulletEnabled val="1"/>
        </dgm:presLayoutVars>
      </dgm:prSet>
      <dgm:spPr/>
    </dgm:pt>
    <dgm:pt modelId="{24C7D4DD-69D2-4185-9327-B7948B1F9F54}" type="pres">
      <dgm:prSet presAssocID="{8D3B4B07-C215-4942-96F9-B17CEF29C764}" presName="nodeRect" presStyleLbl="alignNode1" presStyleIdx="0" presStyleCnt="3">
        <dgm:presLayoutVars>
          <dgm:bulletEnabled val="1"/>
        </dgm:presLayoutVars>
      </dgm:prSet>
      <dgm:spPr/>
    </dgm:pt>
    <dgm:pt modelId="{03917446-8591-44A8-B90B-ADE239DBFA30}" type="pres">
      <dgm:prSet presAssocID="{EE165EA9-4AA2-4155-A201-E7BB8D4BEA7A}" presName="sibTrans" presStyleCnt="0"/>
      <dgm:spPr/>
    </dgm:pt>
    <dgm:pt modelId="{1C531E56-D379-4C4C-84E6-9B661CC57710}" type="pres">
      <dgm:prSet presAssocID="{30A12EC1-8C5F-46C3-BD91-24461474B858}" presName="compositeNode" presStyleCnt="0">
        <dgm:presLayoutVars>
          <dgm:bulletEnabled val="1"/>
        </dgm:presLayoutVars>
      </dgm:prSet>
      <dgm:spPr/>
    </dgm:pt>
    <dgm:pt modelId="{A22115AA-3732-4995-8191-C0D6280617C9}" type="pres">
      <dgm:prSet presAssocID="{30A12EC1-8C5F-46C3-BD91-24461474B858}" presName="bgRect" presStyleLbl="alignNode1" presStyleIdx="1" presStyleCnt="3" custLinFactNeighborX="0"/>
      <dgm:spPr/>
    </dgm:pt>
    <dgm:pt modelId="{46EE29D4-7B61-4397-95FC-1508DDE28397}" type="pres">
      <dgm:prSet presAssocID="{20BBB008-5110-43F1-9B9B-0B741E213B0E}" presName="sibTransNodeRect" presStyleLbl="alignNode1" presStyleIdx="1" presStyleCnt="3">
        <dgm:presLayoutVars>
          <dgm:chMax val="0"/>
          <dgm:bulletEnabled val="1"/>
        </dgm:presLayoutVars>
      </dgm:prSet>
      <dgm:spPr/>
    </dgm:pt>
    <dgm:pt modelId="{D410CD91-0AE5-470D-ABD4-16524B87228F}" type="pres">
      <dgm:prSet presAssocID="{30A12EC1-8C5F-46C3-BD91-24461474B858}" presName="nodeRect" presStyleLbl="alignNode1" presStyleIdx="1" presStyleCnt="3">
        <dgm:presLayoutVars>
          <dgm:bulletEnabled val="1"/>
        </dgm:presLayoutVars>
      </dgm:prSet>
      <dgm:spPr/>
    </dgm:pt>
    <dgm:pt modelId="{444B1155-71C0-4457-AF91-EF7289582DD5}" type="pres">
      <dgm:prSet presAssocID="{20BBB008-5110-43F1-9B9B-0B741E213B0E}" presName="sibTrans" presStyleCnt="0"/>
      <dgm:spPr/>
    </dgm:pt>
    <dgm:pt modelId="{CABA8BFD-90B1-4F8C-8D0C-4E0AFE47FC31}" type="pres">
      <dgm:prSet presAssocID="{BF9DE272-642D-4690-882B-BA5DEF8E49B6}" presName="compositeNode" presStyleCnt="0">
        <dgm:presLayoutVars>
          <dgm:bulletEnabled val="1"/>
        </dgm:presLayoutVars>
      </dgm:prSet>
      <dgm:spPr/>
    </dgm:pt>
    <dgm:pt modelId="{ECEC7B99-8B0C-4010-A282-58CF436E9C48}" type="pres">
      <dgm:prSet presAssocID="{BF9DE272-642D-4690-882B-BA5DEF8E49B6}" presName="bgRect" presStyleLbl="alignNode1" presStyleIdx="2" presStyleCnt="3" custLinFactNeighborX="25" custLinFactNeighborY="-8789"/>
      <dgm:spPr/>
    </dgm:pt>
    <dgm:pt modelId="{5603D65C-66D4-4B56-ADDF-3534868C047B}" type="pres">
      <dgm:prSet presAssocID="{7C000A8C-2FF8-44CD-8AAB-C1725195E2F8}" presName="sibTransNodeRect" presStyleLbl="alignNode1" presStyleIdx="2" presStyleCnt="3" custScaleX="90456" custScaleY="93720">
        <dgm:presLayoutVars>
          <dgm:chMax val="0"/>
          <dgm:bulletEnabled val="1"/>
        </dgm:presLayoutVars>
      </dgm:prSet>
      <dgm:spPr/>
    </dgm:pt>
    <dgm:pt modelId="{3BC4944A-CA94-4543-9261-0FA3703C6E54}" type="pres">
      <dgm:prSet presAssocID="{BF9DE272-642D-4690-882B-BA5DEF8E49B6}" presName="nodeRect" presStyleLbl="alignNode1" presStyleIdx="2" presStyleCnt="3">
        <dgm:presLayoutVars>
          <dgm:bulletEnabled val="1"/>
        </dgm:presLayoutVars>
      </dgm:prSet>
      <dgm:spPr/>
    </dgm:pt>
  </dgm:ptLst>
  <dgm:cxnLst>
    <dgm:cxn modelId="{03E9D800-2275-4D15-BCF2-4D3B2BFEFD13}" type="presOf" srcId="{7C000A8C-2FF8-44CD-8AAB-C1725195E2F8}" destId="{5603D65C-66D4-4B56-ADDF-3534868C047B}" srcOrd="0" destOrd="0" presId="urn:microsoft.com/office/officeart/2016/7/layout/LinearBlockProcessNumbered"/>
    <dgm:cxn modelId="{6E58CE0C-DFE8-4BE7-8831-5D06A4F78749}" type="presOf" srcId="{EE165EA9-4AA2-4155-A201-E7BB8D4BEA7A}" destId="{5CD49AB7-9054-4C44-B741-445A1D4565F0}" srcOrd="0" destOrd="0" presId="urn:microsoft.com/office/officeart/2016/7/layout/LinearBlockProcessNumbered"/>
    <dgm:cxn modelId="{16757110-380A-41E3-A18A-C38392F19B83}" type="presOf" srcId="{20BBB008-5110-43F1-9B9B-0B741E213B0E}" destId="{46EE29D4-7B61-4397-95FC-1508DDE28397}" srcOrd="0" destOrd="0" presId="urn:microsoft.com/office/officeart/2016/7/layout/LinearBlockProcessNumbered"/>
    <dgm:cxn modelId="{C3C1F828-A2E1-4094-9EB9-A622E41F66BA}" type="presOf" srcId="{8D3B4B07-C215-4942-96F9-B17CEF29C764}" destId="{6FD1C613-D63F-4223-A709-1AFD01B298F2}" srcOrd="0" destOrd="0" presId="urn:microsoft.com/office/officeart/2016/7/layout/LinearBlockProcessNumbered"/>
    <dgm:cxn modelId="{AECAD132-0E0C-4139-89B2-A4DD67252CDD}" type="presOf" srcId="{BF9DE272-642D-4690-882B-BA5DEF8E49B6}" destId="{ECEC7B99-8B0C-4010-A282-58CF436E9C48}" srcOrd="0" destOrd="0" presId="urn:microsoft.com/office/officeart/2016/7/layout/LinearBlockProcessNumbered"/>
    <dgm:cxn modelId="{21F9E441-4E71-43B9-AE4F-8BC0D4218358}" type="presOf" srcId="{BF9DE272-642D-4690-882B-BA5DEF8E49B6}" destId="{3BC4944A-CA94-4543-9261-0FA3703C6E54}" srcOrd="1" destOrd="0" presId="urn:microsoft.com/office/officeart/2016/7/layout/LinearBlockProcessNumbered"/>
    <dgm:cxn modelId="{03D57475-2E26-4153-A0C7-E75A0956A280}" type="presOf" srcId="{30A12EC1-8C5F-46C3-BD91-24461474B858}" destId="{D410CD91-0AE5-470D-ABD4-16524B87228F}" srcOrd="1" destOrd="0" presId="urn:microsoft.com/office/officeart/2016/7/layout/LinearBlockProcessNumbered"/>
    <dgm:cxn modelId="{2176C157-58A3-4972-8D71-29C3721D0631}" srcId="{6FB73C2D-7063-43C8-84AD-6081487CE6E9}" destId="{BF9DE272-642D-4690-882B-BA5DEF8E49B6}" srcOrd="2" destOrd="0" parTransId="{19F3C11E-2A1F-4C93-9474-07CBC4B5A189}" sibTransId="{7C000A8C-2FF8-44CD-8AAB-C1725195E2F8}"/>
    <dgm:cxn modelId="{3379268C-0D79-48BF-972D-208277CB1F6F}" type="presOf" srcId="{8D3B4B07-C215-4942-96F9-B17CEF29C764}" destId="{24C7D4DD-69D2-4185-9327-B7948B1F9F54}" srcOrd="1" destOrd="0" presId="urn:microsoft.com/office/officeart/2016/7/layout/LinearBlockProcessNumbered"/>
    <dgm:cxn modelId="{FA09C29D-45BA-4A5D-980E-9AE145A3E637}" srcId="{6FB73C2D-7063-43C8-84AD-6081487CE6E9}" destId="{8D3B4B07-C215-4942-96F9-B17CEF29C764}" srcOrd="0" destOrd="0" parTransId="{7FC94E4F-12F2-4ABB-8F0B-5024F77EE3F5}" sibTransId="{EE165EA9-4AA2-4155-A201-E7BB8D4BEA7A}"/>
    <dgm:cxn modelId="{DE1CD5BE-16C4-425E-83AF-5D46A740FE25}" srcId="{6FB73C2D-7063-43C8-84AD-6081487CE6E9}" destId="{30A12EC1-8C5F-46C3-BD91-24461474B858}" srcOrd="1" destOrd="0" parTransId="{9A7368D8-B875-48F5-8ED6-65CFF7F4CC9A}" sibTransId="{20BBB008-5110-43F1-9B9B-0B741E213B0E}"/>
    <dgm:cxn modelId="{62A504C5-04B4-44E7-BB2D-3E005EA91516}" type="presOf" srcId="{30A12EC1-8C5F-46C3-BD91-24461474B858}" destId="{A22115AA-3732-4995-8191-C0D6280617C9}" srcOrd="0" destOrd="0" presId="urn:microsoft.com/office/officeart/2016/7/layout/LinearBlockProcessNumbered"/>
    <dgm:cxn modelId="{95B8E8D6-0CDB-44F4-86CB-FDFB2DEBBE17}" type="presOf" srcId="{6FB73C2D-7063-43C8-84AD-6081487CE6E9}" destId="{F12357D5-90D6-4C41-ABDB-8177699553B5}" srcOrd="0" destOrd="0" presId="urn:microsoft.com/office/officeart/2016/7/layout/LinearBlockProcessNumbered"/>
    <dgm:cxn modelId="{E2289D77-B57D-4847-85D1-A11515E43C98}" type="presParOf" srcId="{F12357D5-90D6-4C41-ABDB-8177699553B5}" destId="{C6C4B852-BE94-4E74-8FA6-FF71A9D35AB7}" srcOrd="0" destOrd="0" presId="urn:microsoft.com/office/officeart/2016/7/layout/LinearBlockProcessNumbered"/>
    <dgm:cxn modelId="{7EBEC826-D469-42B0-ABD7-69F3579CB626}" type="presParOf" srcId="{C6C4B852-BE94-4E74-8FA6-FF71A9D35AB7}" destId="{6FD1C613-D63F-4223-A709-1AFD01B298F2}" srcOrd="0" destOrd="0" presId="urn:microsoft.com/office/officeart/2016/7/layout/LinearBlockProcessNumbered"/>
    <dgm:cxn modelId="{CDF26A4F-3DAF-4D44-A605-1AFD147B3D0E}" type="presParOf" srcId="{C6C4B852-BE94-4E74-8FA6-FF71A9D35AB7}" destId="{5CD49AB7-9054-4C44-B741-445A1D4565F0}" srcOrd="1" destOrd="0" presId="urn:microsoft.com/office/officeart/2016/7/layout/LinearBlockProcessNumbered"/>
    <dgm:cxn modelId="{EDE66229-FF29-4AAA-A674-EDBC38E1EF5C}" type="presParOf" srcId="{C6C4B852-BE94-4E74-8FA6-FF71A9D35AB7}" destId="{24C7D4DD-69D2-4185-9327-B7948B1F9F54}" srcOrd="2" destOrd="0" presId="urn:microsoft.com/office/officeart/2016/7/layout/LinearBlockProcessNumbered"/>
    <dgm:cxn modelId="{5FE3D354-F494-45C9-9F78-A9802135DD9D}" type="presParOf" srcId="{F12357D5-90D6-4C41-ABDB-8177699553B5}" destId="{03917446-8591-44A8-B90B-ADE239DBFA30}" srcOrd="1" destOrd="0" presId="urn:microsoft.com/office/officeart/2016/7/layout/LinearBlockProcessNumbered"/>
    <dgm:cxn modelId="{A9B72B08-79F5-4006-9A39-914BC6193E3D}" type="presParOf" srcId="{F12357D5-90D6-4C41-ABDB-8177699553B5}" destId="{1C531E56-D379-4C4C-84E6-9B661CC57710}" srcOrd="2" destOrd="0" presId="urn:microsoft.com/office/officeart/2016/7/layout/LinearBlockProcessNumbered"/>
    <dgm:cxn modelId="{A0411B1D-1CD6-4D8E-B7EA-76DD2104EB72}" type="presParOf" srcId="{1C531E56-D379-4C4C-84E6-9B661CC57710}" destId="{A22115AA-3732-4995-8191-C0D6280617C9}" srcOrd="0" destOrd="0" presId="urn:microsoft.com/office/officeart/2016/7/layout/LinearBlockProcessNumbered"/>
    <dgm:cxn modelId="{1D712811-C4D4-4C26-85FE-2ECB626B86A0}" type="presParOf" srcId="{1C531E56-D379-4C4C-84E6-9B661CC57710}" destId="{46EE29D4-7B61-4397-95FC-1508DDE28397}" srcOrd="1" destOrd="0" presId="urn:microsoft.com/office/officeart/2016/7/layout/LinearBlockProcessNumbered"/>
    <dgm:cxn modelId="{306FAA49-F7F3-407B-BC75-4E5BADD5F3FB}" type="presParOf" srcId="{1C531E56-D379-4C4C-84E6-9B661CC57710}" destId="{D410CD91-0AE5-470D-ABD4-16524B87228F}" srcOrd="2" destOrd="0" presId="urn:microsoft.com/office/officeart/2016/7/layout/LinearBlockProcessNumbered"/>
    <dgm:cxn modelId="{FA12EB21-F4B5-40DE-A5BF-3060AE715D7B}" type="presParOf" srcId="{F12357D5-90D6-4C41-ABDB-8177699553B5}" destId="{444B1155-71C0-4457-AF91-EF7289582DD5}" srcOrd="3" destOrd="0" presId="urn:microsoft.com/office/officeart/2016/7/layout/LinearBlockProcessNumbered"/>
    <dgm:cxn modelId="{D9E3B4D5-8DC4-45E2-A328-678B3DCDB906}" type="presParOf" srcId="{F12357D5-90D6-4C41-ABDB-8177699553B5}" destId="{CABA8BFD-90B1-4F8C-8D0C-4E0AFE47FC31}" srcOrd="4" destOrd="0" presId="urn:microsoft.com/office/officeart/2016/7/layout/LinearBlockProcessNumbered"/>
    <dgm:cxn modelId="{6CA13816-D51F-4128-9BF7-ED3B85B0B09D}" type="presParOf" srcId="{CABA8BFD-90B1-4F8C-8D0C-4E0AFE47FC31}" destId="{ECEC7B99-8B0C-4010-A282-58CF436E9C48}" srcOrd="0" destOrd="0" presId="urn:microsoft.com/office/officeart/2016/7/layout/LinearBlockProcessNumbered"/>
    <dgm:cxn modelId="{5BFB456E-5985-45F0-A29B-B052EE1282BA}" type="presParOf" srcId="{CABA8BFD-90B1-4F8C-8D0C-4E0AFE47FC31}" destId="{5603D65C-66D4-4B56-ADDF-3534868C047B}" srcOrd="1" destOrd="0" presId="urn:microsoft.com/office/officeart/2016/7/layout/LinearBlockProcessNumbered"/>
    <dgm:cxn modelId="{DD67B0E6-3C05-4766-8ABE-AD2304764AA9}" type="presParOf" srcId="{CABA8BFD-90B1-4F8C-8D0C-4E0AFE47FC31}" destId="{3BC4944A-CA94-4543-9261-0FA3703C6E5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1E5C7D-1842-4C7A-B1E8-0C37A37DF3A9}"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840B7B04-4D9F-41FB-BF74-1771A4EBACE2}">
      <dgm:prSet/>
      <dgm:spPr/>
      <dgm:t>
        <a:bodyPr/>
        <a:lstStyle/>
        <a:p>
          <a:pPr>
            <a:lnSpc>
              <a:spcPct val="100000"/>
            </a:lnSpc>
          </a:pPr>
          <a:r>
            <a:rPr lang="it-IT" dirty="0"/>
            <a:t>Job Design o re-design: un insieme di metodi che prevedono un intervento su diversi elementi (o caratteristiche) del lavoro al fine di incrementare l’adeguatezza e la sostenibilità dei compiti per la persona che li svolge.</a:t>
          </a:r>
          <a:endParaRPr lang="en-US" dirty="0"/>
        </a:p>
      </dgm:t>
    </dgm:pt>
    <dgm:pt modelId="{1BF8F6CA-BFE0-4540-B4AD-1B71069EBB7E}" type="parTrans" cxnId="{0259AE81-AA29-412F-9678-8EB04CF2FFCD}">
      <dgm:prSet/>
      <dgm:spPr/>
      <dgm:t>
        <a:bodyPr/>
        <a:lstStyle/>
        <a:p>
          <a:endParaRPr lang="en-US"/>
        </a:p>
      </dgm:t>
    </dgm:pt>
    <dgm:pt modelId="{82CFA284-1162-4F10-8224-26CDD353BECD}" type="sibTrans" cxnId="{0259AE81-AA29-412F-9678-8EB04CF2FFCD}">
      <dgm:prSet/>
      <dgm:spPr/>
      <dgm:t>
        <a:bodyPr/>
        <a:lstStyle/>
        <a:p>
          <a:pPr>
            <a:lnSpc>
              <a:spcPct val="100000"/>
            </a:lnSpc>
          </a:pPr>
          <a:endParaRPr lang="en-US"/>
        </a:p>
      </dgm:t>
    </dgm:pt>
    <dgm:pt modelId="{2B259668-BAB2-421A-8A2E-25F1F5D2F14D}">
      <dgm:prSet/>
      <dgm:spPr/>
      <dgm:t>
        <a:bodyPr/>
        <a:lstStyle/>
        <a:p>
          <a:pPr>
            <a:lnSpc>
              <a:spcPct val="100000"/>
            </a:lnSpc>
          </a:pPr>
          <a:r>
            <a:rPr lang="it-IT" dirty="0"/>
            <a:t>L’obiettivo ultimo è quello di far sì che aumenti il potenziale motivazionale dell’attività e con ciò la motivazione e la soddisfazione del lavoratore.</a:t>
          </a:r>
          <a:endParaRPr lang="en-US" dirty="0"/>
        </a:p>
      </dgm:t>
    </dgm:pt>
    <dgm:pt modelId="{650475B3-5C65-41CA-B2B9-CE6CD8CC4826}" type="parTrans" cxnId="{DE73D4C9-960B-45AE-BC53-A0659306085A}">
      <dgm:prSet/>
      <dgm:spPr/>
      <dgm:t>
        <a:bodyPr/>
        <a:lstStyle/>
        <a:p>
          <a:endParaRPr lang="en-US"/>
        </a:p>
      </dgm:t>
    </dgm:pt>
    <dgm:pt modelId="{DF05A8D9-924A-4815-85F5-4D16F12B6CAA}" type="sibTrans" cxnId="{DE73D4C9-960B-45AE-BC53-A0659306085A}">
      <dgm:prSet/>
      <dgm:spPr/>
      <dgm:t>
        <a:bodyPr/>
        <a:lstStyle/>
        <a:p>
          <a:pPr>
            <a:lnSpc>
              <a:spcPct val="100000"/>
            </a:lnSpc>
          </a:pPr>
          <a:endParaRPr lang="en-US"/>
        </a:p>
      </dgm:t>
    </dgm:pt>
    <dgm:pt modelId="{B99F1B58-6074-4D9B-8FC8-9BA8650456F4}">
      <dgm:prSet/>
      <dgm:spPr/>
      <dgm:t>
        <a:bodyPr/>
        <a:lstStyle/>
        <a:p>
          <a:pPr>
            <a:lnSpc>
              <a:spcPct val="100000"/>
            </a:lnSpc>
          </a:pPr>
          <a:r>
            <a:rPr lang="it-IT" dirty="0"/>
            <a:t>Job </a:t>
          </a:r>
          <a:r>
            <a:rPr lang="it-IT" dirty="0" err="1"/>
            <a:t>Crafting</a:t>
          </a:r>
          <a:r>
            <a:rPr lang="it-IT" dirty="0"/>
            <a:t>: insieme dei cambiamenti che i dipendenti attuano per ridefinire il proprio lavoro in modo da esprimere le proprie competenze e soddisfare i proprio interessi e bisogni</a:t>
          </a:r>
          <a:endParaRPr lang="en-US" dirty="0"/>
        </a:p>
      </dgm:t>
    </dgm:pt>
    <dgm:pt modelId="{708584C2-8281-4BE3-9FF1-A170BECCC4A2}" type="parTrans" cxnId="{4BBCDD51-4807-4CC0-AFCF-A9EA02856CBB}">
      <dgm:prSet/>
      <dgm:spPr/>
      <dgm:t>
        <a:bodyPr/>
        <a:lstStyle/>
        <a:p>
          <a:endParaRPr lang="en-US"/>
        </a:p>
      </dgm:t>
    </dgm:pt>
    <dgm:pt modelId="{F08462E6-D7A8-4818-8874-C948D5117C99}" type="sibTrans" cxnId="{4BBCDD51-4807-4CC0-AFCF-A9EA02856CBB}">
      <dgm:prSet/>
      <dgm:spPr/>
      <dgm:t>
        <a:bodyPr/>
        <a:lstStyle/>
        <a:p>
          <a:endParaRPr lang="en-US"/>
        </a:p>
      </dgm:t>
    </dgm:pt>
    <dgm:pt modelId="{97983FDB-9E85-4B0A-9F30-F601660B4280}" type="pres">
      <dgm:prSet presAssocID="{691E5C7D-1842-4C7A-B1E8-0C37A37DF3A9}" presName="root" presStyleCnt="0">
        <dgm:presLayoutVars>
          <dgm:dir/>
          <dgm:resizeHandles val="exact"/>
        </dgm:presLayoutVars>
      </dgm:prSet>
      <dgm:spPr/>
    </dgm:pt>
    <dgm:pt modelId="{F19173A3-2E44-4190-AB62-EFEC80776956}" type="pres">
      <dgm:prSet presAssocID="{840B7B04-4D9F-41FB-BF74-1771A4EBACE2}" presName="compNode" presStyleCnt="0"/>
      <dgm:spPr/>
    </dgm:pt>
    <dgm:pt modelId="{D232F8CF-85F7-4876-8BB9-705D574A848C}" type="pres">
      <dgm:prSet presAssocID="{840B7B04-4D9F-41FB-BF74-1771A4EBACE2}" presName="bgRect" presStyleLbl="bgShp" presStyleIdx="0" presStyleCnt="3" custLinFactNeighborY="1061"/>
      <dgm:spPr/>
    </dgm:pt>
    <dgm:pt modelId="{1EA83B44-41B5-4438-A6B0-5C5B27B6DD9B}" type="pres">
      <dgm:prSet presAssocID="{840B7B04-4D9F-41FB-BF74-1771A4EBAC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126FC098-F7D1-4F7E-92AE-AA79BB213690}" type="pres">
      <dgm:prSet presAssocID="{840B7B04-4D9F-41FB-BF74-1771A4EBACE2}" presName="spaceRect" presStyleCnt="0"/>
      <dgm:spPr/>
    </dgm:pt>
    <dgm:pt modelId="{FE182BC1-8FC8-4DDB-8B31-E7BD2F3977C9}" type="pres">
      <dgm:prSet presAssocID="{840B7B04-4D9F-41FB-BF74-1771A4EBACE2}" presName="parTx" presStyleLbl="revTx" presStyleIdx="0" presStyleCnt="3">
        <dgm:presLayoutVars>
          <dgm:chMax val="0"/>
          <dgm:chPref val="0"/>
        </dgm:presLayoutVars>
      </dgm:prSet>
      <dgm:spPr/>
    </dgm:pt>
    <dgm:pt modelId="{499A7F87-2B7A-4ACD-ACC7-FDFEB5FD187E}" type="pres">
      <dgm:prSet presAssocID="{82CFA284-1162-4F10-8224-26CDD353BECD}" presName="sibTrans" presStyleCnt="0"/>
      <dgm:spPr/>
    </dgm:pt>
    <dgm:pt modelId="{9DEF254D-7131-4006-9601-DE03B1BE7633}" type="pres">
      <dgm:prSet presAssocID="{2B259668-BAB2-421A-8A2E-25F1F5D2F14D}" presName="compNode" presStyleCnt="0"/>
      <dgm:spPr/>
    </dgm:pt>
    <dgm:pt modelId="{28E6649E-AAEE-4F69-AF7F-5489EA6DB449}" type="pres">
      <dgm:prSet presAssocID="{2B259668-BAB2-421A-8A2E-25F1F5D2F14D}" presName="bgRect" presStyleLbl="bgShp" presStyleIdx="1" presStyleCnt="3"/>
      <dgm:spPr/>
    </dgm:pt>
    <dgm:pt modelId="{AA4F12BE-9805-4F7D-8A25-567B8F4708F8}" type="pres">
      <dgm:prSet presAssocID="{2B259668-BAB2-421A-8A2E-25F1F5D2F14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gno di spunta"/>
        </a:ext>
      </dgm:extLst>
    </dgm:pt>
    <dgm:pt modelId="{62401340-D85D-471B-9000-C241E630C2DE}" type="pres">
      <dgm:prSet presAssocID="{2B259668-BAB2-421A-8A2E-25F1F5D2F14D}" presName="spaceRect" presStyleCnt="0"/>
      <dgm:spPr/>
    </dgm:pt>
    <dgm:pt modelId="{9F93DC18-3A2F-4853-9E6C-9CEA9BFB429D}" type="pres">
      <dgm:prSet presAssocID="{2B259668-BAB2-421A-8A2E-25F1F5D2F14D}" presName="parTx" presStyleLbl="revTx" presStyleIdx="1" presStyleCnt="3">
        <dgm:presLayoutVars>
          <dgm:chMax val="0"/>
          <dgm:chPref val="0"/>
        </dgm:presLayoutVars>
      </dgm:prSet>
      <dgm:spPr/>
    </dgm:pt>
    <dgm:pt modelId="{AC7081DF-B81E-4560-8FD3-38D3AB146205}" type="pres">
      <dgm:prSet presAssocID="{DF05A8D9-924A-4815-85F5-4D16F12B6CAA}" presName="sibTrans" presStyleCnt="0"/>
      <dgm:spPr/>
    </dgm:pt>
    <dgm:pt modelId="{C8CE0C3B-D2BB-4CBE-BC7D-7122AF8DE704}" type="pres">
      <dgm:prSet presAssocID="{B99F1B58-6074-4D9B-8FC8-9BA8650456F4}" presName="compNode" presStyleCnt="0"/>
      <dgm:spPr/>
    </dgm:pt>
    <dgm:pt modelId="{2A0EB64F-2E0E-416A-8EAC-7036263230EB}" type="pres">
      <dgm:prSet presAssocID="{B99F1B58-6074-4D9B-8FC8-9BA8650456F4}" presName="bgRect" presStyleLbl="bgShp" presStyleIdx="2" presStyleCnt="3"/>
      <dgm:spPr/>
    </dgm:pt>
    <dgm:pt modelId="{4788090B-F04E-406F-AB4B-76A822440BC3}" type="pres">
      <dgm:prSet presAssocID="{B99F1B58-6074-4D9B-8FC8-9BA8650456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uppo"/>
        </a:ext>
      </dgm:extLst>
    </dgm:pt>
    <dgm:pt modelId="{BA3245C5-8D43-452B-BC87-3348A5FDE9B4}" type="pres">
      <dgm:prSet presAssocID="{B99F1B58-6074-4D9B-8FC8-9BA8650456F4}" presName="spaceRect" presStyleCnt="0"/>
      <dgm:spPr/>
    </dgm:pt>
    <dgm:pt modelId="{12ECD99C-A8F5-4C78-B18F-81BCA5116933}" type="pres">
      <dgm:prSet presAssocID="{B99F1B58-6074-4D9B-8FC8-9BA8650456F4}" presName="parTx" presStyleLbl="revTx" presStyleIdx="2" presStyleCnt="3">
        <dgm:presLayoutVars>
          <dgm:chMax val="0"/>
          <dgm:chPref val="0"/>
        </dgm:presLayoutVars>
      </dgm:prSet>
      <dgm:spPr/>
    </dgm:pt>
  </dgm:ptLst>
  <dgm:cxnLst>
    <dgm:cxn modelId="{5A148500-3554-441C-827E-1C53C2E72292}" type="presOf" srcId="{840B7B04-4D9F-41FB-BF74-1771A4EBACE2}" destId="{FE182BC1-8FC8-4DDB-8B31-E7BD2F3977C9}" srcOrd="0" destOrd="0" presId="urn:microsoft.com/office/officeart/2018/2/layout/IconVerticalSolidList"/>
    <dgm:cxn modelId="{3C5D6218-50F1-4C57-9DA7-34E7ABFE4AC2}" type="presOf" srcId="{B99F1B58-6074-4D9B-8FC8-9BA8650456F4}" destId="{12ECD99C-A8F5-4C78-B18F-81BCA5116933}" srcOrd="0" destOrd="0" presId="urn:microsoft.com/office/officeart/2018/2/layout/IconVerticalSolidList"/>
    <dgm:cxn modelId="{A2C4702F-9046-4DFC-B0CE-88CB0CFCEA90}" type="presOf" srcId="{2B259668-BAB2-421A-8A2E-25F1F5D2F14D}" destId="{9F93DC18-3A2F-4853-9E6C-9CEA9BFB429D}" srcOrd="0" destOrd="0" presId="urn:microsoft.com/office/officeart/2018/2/layout/IconVerticalSolidList"/>
    <dgm:cxn modelId="{875C3E43-FD11-4E08-88AF-EC67C4337D53}" type="presOf" srcId="{691E5C7D-1842-4C7A-B1E8-0C37A37DF3A9}" destId="{97983FDB-9E85-4B0A-9F30-F601660B4280}" srcOrd="0" destOrd="0" presId="urn:microsoft.com/office/officeart/2018/2/layout/IconVerticalSolidList"/>
    <dgm:cxn modelId="{4BBCDD51-4807-4CC0-AFCF-A9EA02856CBB}" srcId="{691E5C7D-1842-4C7A-B1E8-0C37A37DF3A9}" destId="{B99F1B58-6074-4D9B-8FC8-9BA8650456F4}" srcOrd="2" destOrd="0" parTransId="{708584C2-8281-4BE3-9FF1-A170BECCC4A2}" sibTransId="{F08462E6-D7A8-4818-8874-C948D5117C99}"/>
    <dgm:cxn modelId="{0259AE81-AA29-412F-9678-8EB04CF2FFCD}" srcId="{691E5C7D-1842-4C7A-B1E8-0C37A37DF3A9}" destId="{840B7B04-4D9F-41FB-BF74-1771A4EBACE2}" srcOrd="0" destOrd="0" parTransId="{1BF8F6CA-BFE0-4540-B4AD-1B71069EBB7E}" sibTransId="{82CFA284-1162-4F10-8224-26CDD353BECD}"/>
    <dgm:cxn modelId="{DE73D4C9-960B-45AE-BC53-A0659306085A}" srcId="{691E5C7D-1842-4C7A-B1E8-0C37A37DF3A9}" destId="{2B259668-BAB2-421A-8A2E-25F1F5D2F14D}" srcOrd="1" destOrd="0" parTransId="{650475B3-5C65-41CA-B2B9-CE6CD8CC4826}" sibTransId="{DF05A8D9-924A-4815-85F5-4D16F12B6CAA}"/>
    <dgm:cxn modelId="{8EB956A8-758F-4F50-80A9-7F0EA0E302A7}" type="presParOf" srcId="{97983FDB-9E85-4B0A-9F30-F601660B4280}" destId="{F19173A3-2E44-4190-AB62-EFEC80776956}" srcOrd="0" destOrd="0" presId="urn:microsoft.com/office/officeart/2018/2/layout/IconVerticalSolidList"/>
    <dgm:cxn modelId="{BB985653-1FBB-48F7-ADFB-0B29515681ED}" type="presParOf" srcId="{F19173A3-2E44-4190-AB62-EFEC80776956}" destId="{D232F8CF-85F7-4876-8BB9-705D574A848C}" srcOrd="0" destOrd="0" presId="urn:microsoft.com/office/officeart/2018/2/layout/IconVerticalSolidList"/>
    <dgm:cxn modelId="{9A567F5E-EAB9-46C5-B8A7-FE889978C282}" type="presParOf" srcId="{F19173A3-2E44-4190-AB62-EFEC80776956}" destId="{1EA83B44-41B5-4438-A6B0-5C5B27B6DD9B}" srcOrd="1" destOrd="0" presId="urn:microsoft.com/office/officeart/2018/2/layout/IconVerticalSolidList"/>
    <dgm:cxn modelId="{21972E24-72CD-410F-B79B-05B49BE26EA1}" type="presParOf" srcId="{F19173A3-2E44-4190-AB62-EFEC80776956}" destId="{126FC098-F7D1-4F7E-92AE-AA79BB213690}" srcOrd="2" destOrd="0" presId="urn:microsoft.com/office/officeart/2018/2/layout/IconVerticalSolidList"/>
    <dgm:cxn modelId="{24411A90-F9A2-4F60-9B23-8EA297C50311}" type="presParOf" srcId="{F19173A3-2E44-4190-AB62-EFEC80776956}" destId="{FE182BC1-8FC8-4DDB-8B31-E7BD2F3977C9}" srcOrd="3" destOrd="0" presId="urn:microsoft.com/office/officeart/2018/2/layout/IconVerticalSolidList"/>
    <dgm:cxn modelId="{CC4440C3-40C3-4DFB-B315-CCCFB1BDEF2B}" type="presParOf" srcId="{97983FDB-9E85-4B0A-9F30-F601660B4280}" destId="{499A7F87-2B7A-4ACD-ACC7-FDFEB5FD187E}" srcOrd="1" destOrd="0" presId="urn:microsoft.com/office/officeart/2018/2/layout/IconVerticalSolidList"/>
    <dgm:cxn modelId="{BE106432-877E-49A9-9451-27A1B096DAEB}" type="presParOf" srcId="{97983FDB-9E85-4B0A-9F30-F601660B4280}" destId="{9DEF254D-7131-4006-9601-DE03B1BE7633}" srcOrd="2" destOrd="0" presId="urn:microsoft.com/office/officeart/2018/2/layout/IconVerticalSolidList"/>
    <dgm:cxn modelId="{0241DB44-A1F3-43CB-958A-CE2AFC060B6E}" type="presParOf" srcId="{9DEF254D-7131-4006-9601-DE03B1BE7633}" destId="{28E6649E-AAEE-4F69-AF7F-5489EA6DB449}" srcOrd="0" destOrd="0" presId="urn:microsoft.com/office/officeart/2018/2/layout/IconVerticalSolidList"/>
    <dgm:cxn modelId="{EBA6091C-8673-4162-9830-DE89541DA511}" type="presParOf" srcId="{9DEF254D-7131-4006-9601-DE03B1BE7633}" destId="{AA4F12BE-9805-4F7D-8A25-567B8F4708F8}" srcOrd="1" destOrd="0" presId="urn:microsoft.com/office/officeart/2018/2/layout/IconVerticalSolidList"/>
    <dgm:cxn modelId="{D2F5D340-39E1-405D-8EE7-1BEF2F45C001}" type="presParOf" srcId="{9DEF254D-7131-4006-9601-DE03B1BE7633}" destId="{62401340-D85D-471B-9000-C241E630C2DE}" srcOrd="2" destOrd="0" presId="urn:microsoft.com/office/officeart/2018/2/layout/IconVerticalSolidList"/>
    <dgm:cxn modelId="{CCEE3DAF-3A24-4D96-8619-95A208FB82B7}" type="presParOf" srcId="{9DEF254D-7131-4006-9601-DE03B1BE7633}" destId="{9F93DC18-3A2F-4853-9E6C-9CEA9BFB429D}" srcOrd="3" destOrd="0" presId="urn:microsoft.com/office/officeart/2018/2/layout/IconVerticalSolidList"/>
    <dgm:cxn modelId="{4EEFF024-3BFC-4922-989A-44F0A673D945}" type="presParOf" srcId="{97983FDB-9E85-4B0A-9F30-F601660B4280}" destId="{AC7081DF-B81E-4560-8FD3-38D3AB146205}" srcOrd="3" destOrd="0" presId="urn:microsoft.com/office/officeart/2018/2/layout/IconVerticalSolidList"/>
    <dgm:cxn modelId="{A6709B83-4765-4632-9AE1-16536FA778F1}" type="presParOf" srcId="{97983FDB-9E85-4B0A-9F30-F601660B4280}" destId="{C8CE0C3B-D2BB-4CBE-BC7D-7122AF8DE704}" srcOrd="4" destOrd="0" presId="urn:microsoft.com/office/officeart/2018/2/layout/IconVerticalSolidList"/>
    <dgm:cxn modelId="{0B9630C0-FBFA-4539-9D58-93770BFFCEE4}" type="presParOf" srcId="{C8CE0C3B-D2BB-4CBE-BC7D-7122AF8DE704}" destId="{2A0EB64F-2E0E-416A-8EAC-7036263230EB}" srcOrd="0" destOrd="0" presId="urn:microsoft.com/office/officeart/2018/2/layout/IconVerticalSolidList"/>
    <dgm:cxn modelId="{743A837D-59AD-4AD3-866A-78E31F423297}" type="presParOf" srcId="{C8CE0C3B-D2BB-4CBE-BC7D-7122AF8DE704}" destId="{4788090B-F04E-406F-AB4B-76A822440BC3}" srcOrd="1" destOrd="0" presId="urn:microsoft.com/office/officeart/2018/2/layout/IconVerticalSolidList"/>
    <dgm:cxn modelId="{8C711B43-44A7-4B52-B1A6-5168490AABAE}" type="presParOf" srcId="{C8CE0C3B-D2BB-4CBE-BC7D-7122AF8DE704}" destId="{BA3245C5-8D43-452B-BC87-3348A5FDE9B4}" srcOrd="2" destOrd="0" presId="urn:microsoft.com/office/officeart/2018/2/layout/IconVerticalSolidList"/>
    <dgm:cxn modelId="{CCFC027B-4DD0-491E-9D64-4A89B2358A50}" type="presParOf" srcId="{C8CE0C3B-D2BB-4CBE-BC7D-7122AF8DE704}" destId="{12ECD99C-A8F5-4C78-B18F-81BCA51169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840942-D9BB-4F60-A076-B4324B8A2EB7}"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C93368F7-829E-4B57-ADD4-6F608C873E02}">
      <dgm:prSet custT="1"/>
      <dgm:spPr/>
      <dgm:t>
        <a:bodyPr/>
        <a:lstStyle/>
        <a:p>
          <a:r>
            <a:rPr lang="it-IT" sz="1800" dirty="0"/>
            <a:t>Le caratteristiche più frequentemente considerate negli interventi i re-design del lavoro sono le seguenti:</a:t>
          </a:r>
          <a:endParaRPr lang="en-US" sz="1800" dirty="0"/>
        </a:p>
      </dgm:t>
    </dgm:pt>
    <dgm:pt modelId="{08DBDED7-B19C-4703-8216-3450DABF0014}" type="parTrans" cxnId="{4AA90939-EC2E-4675-A060-D313BDC70A7D}">
      <dgm:prSet/>
      <dgm:spPr/>
      <dgm:t>
        <a:bodyPr/>
        <a:lstStyle/>
        <a:p>
          <a:endParaRPr lang="en-US"/>
        </a:p>
      </dgm:t>
    </dgm:pt>
    <dgm:pt modelId="{BB34919A-FD95-40A5-B7B9-03A00427F222}" type="sibTrans" cxnId="{4AA90939-EC2E-4675-A060-D313BDC70A7D}">
      <dgm:prSet/>
      <dgm:spPr/>
      <dgm:t>
        <a:bodyPr/>
        <a:lstStyle/>
        <a:p>
          <a:endParaRPr lang="en-US"/>
        </a:p>
      </dgm:t>
    </dgm:pt>
    <dgm:pt modelId="{B0481A6A-EDA8-45DA-8010-ACE989070032}">
      <dgm:prSet custT="1"/>
      <dgm:spPr/>
      <dgm:t>
        <a:bodyPr/>
        <a:lstStyle/>
        <a:p>
          <a:r>
            <a:rPr lang="it-IT" sz="2400" dirty="0"/>
            <a:t>Varietà nelle capacità che il lavoro richiede</a:t>
          </a:r>
          <a:endParaRPr lang="en-US" sz="2400" dirty="0"/>
        </a:p>
      </dgm:t>
    </dgm:pt>
    <dgm:pt modelId="{E664F71C-0CCC-4B79-AA96-E6DD494A1F04}" type="parTrans" cxnId="{EAFDEA97-329A-4196-AF12-C2D120C902AA}">
      <dgm:prSet/>
      <dgm:spPr/>
      <dgm:t>
        <a:bodyPr/>
        <a:lstStyle/>
        <a:p>
          <a:endParaRPr lang="en-US"/>
        </a:p>
      </dgm:t>
    </dgm:pt>
    <dgm:pt modelId="{B6A10B46-6FB4-4062-8BFE-62FEE4A43E84}" type="sibTrans" cxnId="{EAFDEA97-329A-4196-AF12-C2D120C902AA}">
      <dgm:prSet/>
      <dgm:spPr/>
      <dgm:t>
        <a:bodyPr/>
        <a:lstStyle/>
        <a:p>
          <a:endParaRPr lang="en-US"/>
        </a:p>
      </dgm:t>
    </dgm:pt>
    <dgm:pt modelId="{BAEDF050-2BA6-47C9-B2F2-83E0BB64A48C}">
      <dgm:prSet/>
      <dgm:spPr/>
      <dgm:t>
        <a:bodyPr/>
        <a:lstStyle/>
        <a:p>
          <a:r>
            <a:rPr lang="it-IT" dirty="0"/>
            <a:t>Identità del compito: il lavoratore dovrebbe avere la possibilità di vedere l’esito finale del proprio lavoro, come ad esempio un determinato prodotto. </a:t>
          </a:r>
          <a:endParaRPr lang="en-US" dirty="0"/>
        </a:p>
      </dgm:t>
    </dgm:pt>
    <dgm:pt modelId="{CC05107A-7012-4686-9B05-01928B89D4B1}" type="parTrans" cxnId="{679B0708-C2E0-4D0B-8438-9D8E2C2385DE}">
      <dgm:prSet/>
      <dgm:spPr/>
      <dgm:t>
        <a:bodyPr/>
        <a:lstStyle/>
        <a:p>
          <a:endParaRPr lang="en-US"/>
        </a:p>
      </dgm:t>
    </dgm:pt>
    <dgm:pt modelId="{B14078E5-3530-4D50-9E13-F83FA522EDB4}" type="sibTrans" cxnId="{679B0708-C2E0-4D0B-8438-9D8E2C2385DE}">
      <dgm:prSet/>
      <dgm:spPr/>
      <dgm:t>
        <a:bodyPr/>
        <a:lstStyle/>
        <a:p>
          <a:endParaRPr lang="en-US"/>
        </a:p>
      </dgm:t>
    </dgm:pt>
    <dgm:pt modelId="{732A69AE-66AF-4587-BDCB-10BB0A5E71F4}">
      <dgm:prSet/>
      <dgm:spPr/>
      <dgm:t>
        <a:bodyPr/>
        <a:lstStyle/>
        <a:p>
          <a:r>
            <a:rPr lang="it-IT" dirty="0"/>
            <a:t>Significatività del compito: misura in cui il lavoro impatta sulle altre persone, siano 	esse interne o esterne all’organizzazione. </a:t>
          </a:r>
          <a:endParaRPr lang="en-US" dirty="0"/>
        </a:p>
      </dgm:t>
    </dgm:pt>
    <dgm:pt modelId="{A0E0C9D1-D6F2-410F-9952-8095CF9BF317}" type="parTrans" cxnId="{54642A8C-98A7-4708-8CDF-002EAF474192}">
      <dgm:prSet/>
      <dgm:spPr/>
      <dgm:t>
        <a:bodyPr/>
        <a:lstStyle/>
        <a:p>
          <a:endParaRPr lang="en-US"/>
        </a:p>
      </dgm:t>
    </dgm:pt>
    <dgm:pt modelId="{71384852-C45A-4DA9-AC0E-AD49FDEF45B5}" type="sibTrans" cxnId="{54642A8C-98A7-4708-8CDF-002EAF474192}">
      <dgm:prSet/>
      <dgm:spPr/>
      <dgm:t>
        <a:bodyPr/>
        <a:lstStyle/>
        <a:p>
          <a:endParaRPr lang="en-US"/>
        </a:p>
      </dgm:t>
    </dgm:pt>
    <dgm:pt modelId="{F5B9EAB5-49E5-4341-9D3F-A6B147B116D3}">
      <dgm:prSet custT="1"/>
      <dgm:spPr/>
      <dgm:t>
        <a:bodyPr/>
        <a:lstStyle/>
        <a:p>
          <a:r>
            <a:rPr lang="it-IT" sz="3200" dirty="0"/>
            <a:t>Autonomia</a:t>
          </a:r>
          <a:endParaRPr lang="en-US" sz="3200" dirty="0"/>
        </a:p>
      </dgm:t>
    </dgm:pt>
    <dgm:pt modelId="{224AE8E5-837C-4B83-9AF2-E1F396E2203C}" type="parTrans" cxnId="{0DA9055C-DC8B-4F28-B348-384A67112D85}">
      <dgm:prSet/>
      <dgm:spPr/>
      <dgm:t>
        <a:bodyPr/>
        <a:lstStyle/>
        <a:p>
          <a:endParaRPr lang="en-US"/>
        </a:p>
      </dgm:t>
    </dgm:pt>
    <dgm:pt modelId="{BFD53DD7-6737-446E-B001-2E96CAAA64D8}" type="sibTrans" cxnId="{0DA9055C-DC8B-4F28-B348-384A67112D85}">
      <dgm:prSet/>
      <dgm:spPr/>
      <dgm:t>
        <a:bodyPr/>
        <a:lstStyle/>
        <a:p>
          <a:endParaRPr lang="en-US"/>
        </a:p>
      </dgm:t>
    </dgm:pt>
    <dgm:pt modelId="{4B82A985-08D9-4D08-832E-C0F7F243E347}">
      <dgm:prSet custT="1"/>
      <dgm:spPr/>
      <dgm:t>
        <a:bodyPr/>
        <a:lstStyle/>
        <a:p>
          <a:r>
            <a:rPr lang="it-IT" sz="3200" dirty="0"/>
            <a:t>Feedback</a:t>
          </a:r>
          <a:endParaRPr lang="en-US" sz="3200" dirty="0"/>
        </a:p>
      </dgm:t>
    </dgm:pt>
    <dgm:pt modelId="{13FCA1AC-711E-408D-BBE0-D6F924595D91}" type="parTrans" cxnId="{380E8F35-912A-4E1C-8313-AC5024B28BD4}">
      <dgm:prSet/>
      <dgm:spPr/>
      <dgm:t>
        <a:bodyPr/>
        <a:lstStyle/>
        <a:p>
          <a:endParaRPr lang="en-US"/>
        </a:p>
      </dgm:t>
    </dgm:pt>
    <dgm:pt modelId="{9D5F53C7-FE67-4498-B7BB-2D484B3CA62F}" type="sibTrans" cxnId="{380E8F35-912A-4E1C-8313-AC5024B28BD4}">
      <dgm:prSet/>
      <dgm:spPr/>
      <dgm:t>
        <a:bodyPr/>
        <a:lstStyle/>
        <a:p>
          <a:endParaRPr lang="en-US"/>
        </a:p>
      </dgm:t>
    </dgm:pt>
    <dgm:pt modelId="{466EC4D9-4F5D-46C5-AC45-2E44DE10C3D2}" type="pres">
      <dgm:prSet presAssocID="{74840942-D9BB-4F60-A076-B4324B8A2EB7}" presName="Name0" presStyleCnt="0">
        <dgm:presLayoutVars>
          <dgm:dir/>
          <dgm:resizeHandles val="exact"/>
        </dgm:presLayoutVars>
      </dgm:prSet>
      <dgm:spPr/>
    </dgm:pt>
    <dgm:pt modelId="{1849D584-27E1-4A16-853A-0A4B59D6A99D}" type="pres">
      <dgm:prSet presAssocID="{C93368F7-829E-4B57-ADD4-6F608C873E02}" presName="node" presStyleLbl="node1" presStyleIdx="0" presStyleCnt="6">
        <dgm:presLayoutVars>
          <dgm:bulletEnabled val="1"/>
        </dgm:presLayoutVars>
      </dgm:prSet>
      <dgm:spPr/>
    </dgm:pt>
    <dgm:pt modelId="{646CD3F9-2577-4CE0-8911-C926C85E6910}" type="pres">
      <dgm:prSet presAssocID="{BB34919A-FD95-40A5-B7B9-03A00427F222}" presName="sibTrans" presStyleLbl="sibTrans1D1" presStyleIdx="0" presStyleCnt="5"/>
      <dgm:spPr/>
    </dgm:pt>
    <dgm:pt modelId="{2C5378D1-461C-42FA-9A92-3D08FFAECE51}" type="pres">
      <dgm:prSet presAssocID="{BB34919A-FD95-40A5-B7B9-03A00427F222}" presName="connectorText" presStyleLbl="sibTrans1D1" presStyleIdx="0" presStyleCnt="5"/>
      <dgm:spPr/>
    </dgm:pt>
    <dgm:pt modelId="{007C0FDE-3DBF-4EBA-93FA-C8AA8C59264F}" type="pres">
      <dgm:prSet presAssocID="{B0481A6A-EDA8-45DA-8010-ACE989070032}" presName="node" presStyleLbl="node1" presStyleIdx="1" presStyleCnt="6" custLinFactNeighborX="1491" custLinFactNeighborY="-1015">
        <dgm:presLayoutVars>
          <dgm:bulletEnabled val="1"/>
        </dgm:presLayoutVars>
      </dgm:prSet>
      <dgm:spPr/>
    </dgm:pt>
    <dgm:pt modelId="{C5CEF7D6-C526-4213-942B-1AEE9D01669A}" type="pres">
      <dgm:prSet presAssocID="{B6A10B46-6FB4-4062-8BFE-62FEE4A43E84}" presName="sibTrans" presStyleLbl="sibTrans1D1" presStyleIdx="1" presStyleCnt="5"/>
      <dgm:spPr/>
    </dgm:pt>
    <dgm:pt modelId="{02FCD1B5-02C7-4734-81C3-79B24815D8C2}" type="pres">
      <dgm:prSet presAssocID="{B6A10B46-6FB4-4062-8BFE-62FEE4A43E84}" presName="connectorText" presStyleLbl="sibTrans1D1" presStyleIdx="1" presStyleCnt="5"/>
      <dgm:spPr/>
    </dgm:pt>
    <dgm:pt modelId="{67359CD7-D1D4-408F-823C-38449E86C81E}" type="pres">
      <dgm:prSet presAssocID="{BAEDF050-2BA6-47C9-B2F2-83E0BB64A48C}" presName="node" presStyleLbl="node1" presStyleIdx="2" presStyleCnt="6">
        <dgm:presLayoutVars>
          <dgm:bulletEnabled val="1"/>
        </dgm:presLayoutVars>
      </dgm:prSet>
      <dgm:spPr/>
    </dgm:pt>
    <dgm:pt modelId="{FAEF64CA-6EF6-460A-82CC-DBD08AC4EAA2}" type="pres">
      <dgm:prSet presAssocID="{B14078E5-3530-4D50-9E13-F83FA522EDB4}" presName="sibTrans" presStyleLbl="sibTrans1D1" presStyleIdx="2" presStyleCnt="5"/>
      <dgm:spPr/>
    </dgm:pt>
    <dgm:pt modelId="{50A4DBC4-BED4-48EE-996E-53EC9DCCD7B1}" type="pres">
      <dgm:prSet presAssocID="{B14078E5-3530-4D50-9E13-F83FA522EDB4}" presName="connectorText" presStyleLbl="sibTrans1D1" presStyleIdx="2" presStyleCnt="5"/>
      <dgm:spPr/>
    </dgm:pt>
    <dgm:pt modelId="{221EB271-19B8-4EA4-A3D7-FEF8F3500015}" type="pres">
      <dgm:prSet presAssocID="{732A69AE-66AF-4587-BDCB-10BB0A5E71F4}" presName="node" presStyleLbl="node1" presStyleIdx="3" presStyleCnt="6">
        <dgm:presLayoutVars>
          <dgm:bulletEnabled val="1"/>
        </dgm:presLayoutVars>
      </dgm:prSet>
      <dgm:spPr/>
    </dgm:pt>
    <dgm:pt modelId="{47E509EF-2305-45DD-95CC-902542477725}" type="pres">
      <dgm:prSet presAssocID="{71384852-C45A-4DA9-AC0E-AD49FDEF45B5}" presName="sibTrans" presStyleLbl="sibTrans1D1" presStyleIdx="3" presStyleCnt="5"/>
      <dgm:spPr/>
    </dgm:pt>
    <dgm:pt modelId="{B7EAC8A1-BE34-4DD1-A8EC-FFF4B9EF51F8}" type="pres">
      <dgm:prSet presAssocID="{71384852-C45A-4DA9-AC0E-AD49FDEF45B5}" presName="connectorText" presStyleLbl="sibTrans1D1" presStyleIdx="3" presStyleCnt="5"/>
      <dgm:spPr/>
    </dgm:pt>
    <dgm:pt modelId="{D3614895-09D7-432C-92D5-B8D43A5E2DE5}" type="pres">
      <dgm:prSet presAssocID="{F5B9EAB5-49E5-4341-9D3F-A6B147B116D3}" presName="node" presStyleLbl="node1" presStyleIdx="4" presStyleCnt="6">
        <dgm:presLayoutVars>
          <dgm:bulletEnabled val="1"/>
        </dgm:presLayoutVars>
      </dgm:prSet>
      <dgm:spPr/>
    </dgm:pt>
    <dgm:pt modelId="{F770548E-69ED-4536-8337-8076E7EE4F9F}" type="pres">
      <dgm:prSet presAssocID="{BFD53DD7-6737-446E-B001-2E96CAAA64D8}" presName="sibTrans" presStyleLbl="sibTrans1D1" presStyleIdx="4" presStyleCnt="5"/>
      <dgm:spPr/>
    </dgm:pt>
    <dgm:pt modelId="{4400B84D-EF84-4489-9325-5097FC3106E3}" type="pres">
      <dgm:prSet presAssocID="{BFD53DD7-6737-446E-B001-2E96CAAA64D8}" presName="connectorText" presStyleLbl="sibTrans1D1" presStyleIdx="4" presStyleCnt="5"/>
      <dgm:spPr/>
    </dgm:pt>
    <dgm:pt modelId="{B3B115E2-8115-4965-98E4-BC36C0315272}" type="pres">
      <dgm:prSet presAssocID="{4B82A985-08D9-4D08-832E-C0F7F243E347}" presName="node" presStyleLbl="node1" presStyleIdx="5" presStyleCnt="6" custLinFactNeighborX="-639" custLinFactNeighborY="533">
        <dgm:presLayoutVars>
          <dgm:bulletEnabled val="1"/>
        </dgm:presLayoutVars>
      </dgm:prSet>
      <dgm:spPr/>
    </dgm:pt>
  </dgm:ptLst>
  <dgm:cxnLst>
    <dgm:cxn modelId="{D3281B03-19C8-467C-8EBA-4A9B3B4F6CA5}" type="presOf" srcId="{71384852-C45A-4DA9-AC0E-AD49FDEF45B5}" destId="{47E509EF-2305-45DD-95CC-902542477725}" srcOrd="0" destOrd="0" presId="urn:microsoft.com/office/officeart/2016/7/layout/RepeatingBendingProcessNew"/>
    <dgm:cxn modelId="{679B0708-C2E0-4D0B-8438-9D8E2C2385DE}" srcId="{74840942-D9BB-4F60-A076-B4324B8A2EB7}" destId="{BAEDF050-2BA6-47C9-B2F2-83E0BB64A48C}" srcOrd="2" destOrd="0" parTransId="{CC05107A-7012-4686-9B05-01928B89D4B1}" sibTransId="{B14078E5-3530-4D50-9E13-F83FA522EDB4}"/>
    <dgm:cxn modelId="{DDB62613-BFEA-40C1-9447-D38971B5266D}" type="presOf" srcId="{B14078E5-3530-4D50-9E13-F83FA522EDB4}" destId="{FAEF64CA-6EF6-460A-82CC-DBD08AC4EAA2}" srcOrd="0" destOrd="0" presId="urn:microsoft.com/office/officeart/2016/7/layout/RepeatingBendingProcessNew"/>
    <dgm:cxn modelId="{B8323D34-E479-4474-B779-7D1551D6F76D}" type="presOf" srcId="{C93368F7-829E-4B57-ADD4-6F608C873E02}" destId="{1849D584-27E1-4A16-853A-0A4B59D6A99D}" srcOrd="0" destOrd="0" presId="urn:microsoft.com/office/officeart/2016/7/layout/RepeatingBendingProcessNew"/>
    <dgm:cxn modelId="{380E8F35-912A-4E1C-8313-AC5024B28BD4}" srcId="{74840942-D9BB-4F60-A076-B4324B8A2EB7}" destId="{4B82A985-08D9-4D08-832E-C0F7F243E347}" srcOrd="5" destOrd="0" parTransId="{13FCA1AC-711E-408D-BBE0-D6F924595D91}" sibTransId="{9D5F53C7-FE67-4498-B7BB-2D484B3CA62F}"/>
    <dgm:cxn modelId="{624F4438-ABF2-44E9-924C-75E7D93B5F11}" type="presOf" srcId="{BFD53DD7-6737-446E-B001-2E96CAAA64D8}" destId="{F770548E-69ED-4536-8337-8076E7EE4F9F}" srcOrd="0" destOrd="0" presId="urn:microsoft.com/office/officeart/2016/7/layout/RepeatingBendingProcessNew"/>
    <dgm:cxn modelId="{4AA90939-EC2E-4675-A060-D313BDC70A7D}" srcId="{74840942-D9BB-4F60-A076-B4324B8A2EB7}" destId="{C93368F7-829E-4B57-ADD4-6F608C873E02}" srcOrd="0" destOrd="0" parTransId="{08DBDED7-B19C-4703-8216-3450DABF0014}" sibTransId="{BB34919A-FD95-40A5-B7B9-03A00427F222}"/>
    <dgm:cxn modelId="{65EA473D-1BB0-4391-A404-22E1A9C55128}" type="presOf" srcId="{BFD53DD7-6737-446E-B001-2E96CAAA64D8}" destId="{4400B84D-EF84-4489-9325-5097FC3106E3}" srcOrd="1" destOrd="0" presId="urn:microsoft.com/office/officeart/2016/7/layout/RepeatingBendingProcessNew"/>
    <dgm:cxn modelId="{0DA9055C-DC8B-4F28-B348-384A67112D85}" srcId="{74840942-D9BB-4F60-A076-B4324B8A2EB7}" destId="{F5B9EAB5-49E5-4341-9D3F-A6B147B116D3}" srcOrd="4" destOrd="0" parTransId="{224AE8E5-837C-4B83-9AF2-E1F396E2203C}" sibTransId="{BFD53DD7-6737-446E-B001-2E96CAAA64D8}"/>
    <dgm:cxn modelId="{8A389F45-3E0D-42BF-9415-0286729EAEA8}" type="presOf" srcId="{B0481A6A-EDA8-45DA-8010-ACE989070032}" destId="{007C0FDE-3DBF-4EBA-93FA-C8AA8C59264F}" srcOrd="0" destOrd="0" presId="urn:microsoft.com/office/officeart/2016/7/layout/RepeatingBendingProcessNew"/>
    <dgm:cxn modelId="{54642A8C-98A7-4708-8CDF-002EAF474192}" srcId="{74840942-D9BB-4F60-A076-B4324B8A2EB7}" destId="{732A69AE-66AF-4587-BDCB-10BB0A5E71F4}" srcOrd="3" destOrd="0" parTransId="{A0E0C9D1-D6F2-410F-9952-8095CF9BF317}" sibTransId="{71384852-C45A-4DA9-AC0E-AD49FDEF45B5}"/>
    <dgm:cxn modelId="{72D11E97-CBDC-4465-B8C9-7496D5619F10}" type="presOf" srcId="{732A69AE-66AF-4587-BDCB-10BB0A5E71F4}" destId="{221EB271-19B8-4EA4-A3D7-FEF8F3500015}" srcOrd="0" destOrd="0" presId="urn:microsoft.com/office/officeart/2016/7/layout/RepeatingBendingProcessNew"/>
    <dgm:cxn modelId="{EAFDEA97-329A-4196-AF12-C2D120C902AA}" srcId="{74840942-D9BB-4F60-A076-B4324B8A2EB7}" destId="{B0481A6A-EDA8-45DA-8010-ACE989070032}" srcOrd="1" destOrd="0" parTransId="{E664F71C-0CCC-4B79-AA96-E6DD494A1F04}" sibTransId="{B6A10B46-6FB4-4062-8BFE-62FEE4A43E84}"/>
    <dgm:cxn modelId="{CC066A9F-D1E8-415C-934A-698A9E41188B}" type="presOf" srcId="{B14078E5-3530-4D50-9E13-F83FA522EDB4}" destId="{50A4DBC4-BED4-48EE-996E-53EC9DCCD7B1}" srcOrd="1" destOrd="0" presId="urn:microsoft.com/office/officeart/2016/7/layout/RepeatingBendingProcessNew"/>
    <dgm:cxn modelId="{39F3CECC-78B0-4686-A874-5A4CE863EBDF}" type="presOf" srcId="{B6A10B46-6FB4-4062-8BFE-62FEE4A43E84}" destId="{C5CEF7D6-C526-4213-942B-1AEE9D01669A}" srcOrd="0" destOrd="0" presId="urn:microsoft.com/office/officeart/2016/7/layout/RepeatingBendingProcessNew"/>
    <dgm:cxn modelId="{CB3324CF-465D-4FA0-8E7A-777891FDFF57}" type="presOf" srcId="{B6A10B46-6FB4-4062-8BFE-62FEE4A43E84}" destId="{02FCD1B5-02C7-4734-81C3-79B24815D8C2}" srcOrd="1" destOrd="0" presId="urn:microsoft.com/office/officeart/2016/7/layout/RepeatingBendingProcessNew"/>
    <dgm:cxn modelId="{CF4B78CF-993E-4A3F-9B94-0D74DF64E442}" type="presOf" srcId="{BB34919A-FD95-40A5-B7B9-03A00427F222}" destId="{646CD3F9-2577-4CE0-8911-C926C85E6910}" srcOrd="0" destOrd="0" presId="urn:microsoft.com/office/officeart/2016/7/layout/RepeatingBendingProcessNew"/>
    <dgm:cxn modelId="{2174A0DF-9C0D-4BA3-912B-C10FA74D4F11}" type="presOf" srcId="{74840942-D9BB-4F60-A076-B4324B8A2EB7}" destId="{466EC4D9-4F5D-46C5-AC45-2E44DE10C3D2}" srcOrd="0" destOrd="0" presId="urn:microsoft.com/office/officeart/2016/7/layout/RepeatingBendingProcessNew"/>
    <dgm:cxn modelId="{DCAB28E0-29C9-4DE2-BDB5-324C435CFBA3}" type="presOf" srcId="{71384852-C45A-4DA9-AC0E-AD49FDEF45B5}" destId="{B7EAC8A1-BE34-4DD1-A8EC-FFF4B9EF51F8}" srcOrd="1" destOrd="0" presId="urn:microsoft.com/office/officeart/2016/7/layout/RepeatingBendingProcessNew"/>
    <dgm:cxn modelId="{5D5A1BEB-FC6B-4D43-B369-3E8EC56B9DFF}" type="presOf" srcId="{F5B9EAB5-49E5-4341-9D3F-A6B147B116D3}" destId="{D3614895-09D7-432C-92D5-B8D43A5E2DE5}" srcOrd="0" destOrd="0" presId="urn:microsoft.com/office/officeart/2016/7/layout/RepeatingBendingProcessNew"/>
    <dgm:cxn modelId="{DD56E7EC-2BC8-4B2B-9085-3B36978A07A8}" type="presOf" srcId="{4B82A985-08D9-4D08-832E-C0F7F243E347}" destId="{B3B115E2-8115-4965-98E4-BC36C0315272}" srcOrd="0" destOrd="0" presId="urn:microsoft.com/office/officeart/2016/7/layout/RepeatingBendingProcessNew"/>
    <dgm:cxn modelId="{0AC971F8-F07F-4935-9395-DE706CF5B78B}" type="presOf" srcId="{BB34919A-FD95-40A5-B7B9-03A00427F222}" destId="{2C5378D1-461C-42FA-9A92-3D08FFAECE51}" srcOrd="1" destOrd="0" presId="urn:microsoft.com/office/officeart/2016/7/layout/RepeatingBendingProcessNew"/>
    <dgm:cxn modelId="{3D843EF9-1DCF-4749-A5A0-2995BF116137}" type="presOf" srcId="{BAEDF050-2BA6-47C9-B2F2-83E0BB64A48C}" destId="{67359CD7-D1D4-408F-823C-38449E86C81E}" srcOrd="0" destOrd="0" presId="urn:microsoft.com/office/officeart/2016/7/layout/RepeatingBendingProcessNew"/>
    <dgm:cxn modelId="{44C9D159-F095-46B6-847B-FD8F08BE14FC}" type="presParOf" srcId="{466EC4D9-4F5D-46C5-AC45-2E44DE10C3D2}" destId="{1849D584-27E1-4A16-853A-0A4B59D6A99D}" srcOrd="0" destOrd="0" presId="urn:microsoft.com/office/officeart/2016/7/layout/RepeatingBendingProcessNew"/>
    <dgm:cxn modelId="{B045F400-AC2A-4278-945C-4D61E4DFF345}" type="presParOf" srcId="{466EC4D9-4F5D-46C5-AC45-2E44DE10C3D2}" destId="{646CD3F9-2577-4CE0-8911-C926C85E6910}" srcOrd="1" destOrd="0" presId="urn:microsoft.com/office/officeart/2016/7/layout/RepeatingBendingProcessNew"/>
    <dgm:cxn modelId="{12AFFA93-EA60-4BF7-B8E0-75627804B586}" type="presParOf" srcId="{646CD3F9-2577-4CE0-8911-C926C85E6910}" destId="{2C5378D1-461C-42FA-9A92-3D08FFAECE51}" srcOrd="0" destOrd="0" presId="urn:microsoft.com/office/officeart/2016/7/layout/RepeatingBendingProcessNew"/>
    <dgm:cxn modelId="{68614D59-B09D-4EBC-AC8F-6C12F058C1A3}" type="presParOf" srcId="{466EC4D9-4F5D-46C5-AC45-2E44DE10C3D2}" destId="{007C0FDE-3DBF-4EBA-93FA-C8AA8C59264F}" srcOrd="2" destOrd="0" presId="urn:microsoft.com/office/officeart/2016/7/layout/RepeatingBendingProcessNew"/>
    <dgm:cxn modelId="{4F813F92-142A-4F24-BACC-FF15DE3252BD}" type="presParOf" srcId="{466EC4D9-4F5D-46C5-AC45-2E44DE10C3D2}" destId="{C5CEF7D6-C526-4213-942B-1AEE9D01669A}" srcOrd="3" destOrd="0" presId="urn:microsoft.com/office/officeart/2016/7/layout/RepeatingBendingProcessNew"/>
    <dgm:cxn modelId="{9A1E477E-7BCB-4F3A-B2A3-00519EAD6257}" type="presParOf" srcId="{C5CEF7D6-C526-4213-942B-1AEE9D01669A}" destId="{02FCD1B5-02C7-4734-81C3-79B24815D8C2}" srcOrd="0" destOrd="0" presId="urn:microsoft.com/office/officeart/2016/7/layout/RepeatingBendingProcessNew"/>
    <dgm:cxn modelId="{F24B01B7-0290-4133-899E-B78F6E258A82}" type="presParOf" srcId="{466EC4D9-4F5D-46C5-AC45-2E44DE10C3D2}" destId="{67359CD7-D1D4-408F-823C-38449E86C81E}" srcOrd="4" destOrd="0" presId="urn:microsoft.com/office/officeart/2016/7/layout/RepeatingBendingProcessNew"/>
    <dgm:cxn modelId="{CDFF16AE-E2FF-4B5E-9892-2737C02B71CA}" type="presParOf" srcId="{466EC4D9-4F5D-46C5-AC45-2E44DE10C3D2}" destId="{FAEF64CA-6EF6-460A-82CC-DBD08AC4EAA2}" srcOrd="5" destOrd="0" presId="urn:microsoft.com/office/officeart/2016/7/layout/RepeatingBendingProcessNew"/>
    <dgm:cxn modelId="{62A54F19-CDB5-4677-94D7-C8F6EF5B4A6B}" type="presParOf" srcId="{FAEF64CA-6EF6-460A-82CC-DBD08AC4EAA2}" destId="{50A4DBC4-BED4-48EE-996E-53EC9DCCD7B1}" srcOrd="0" destOrd="0" presId="urn:microsoft.com/office/officeart/2016/7/layout/RepeatingBendingProcessNew"/>
    <dgm:cxn modelId="{3E02D600-5B24-46D7-AF58-0DC4F589183B}" type="presParOf" srcId="{466EC4D9-4F5D-46C5-AC45-2E44DE10C3D2}" destId="{221EB271-19B8-4EA4-A3D7-FEF8F3500015}" srcOrd="6" destOrd="0" presId="urn:microsoft.com/office/officeart/2016/7/layout/RepeatingBendingProcessNew"/>
    <dgm:cxn modelId="{79E7B7B7-0394-4DA9-A67F-182A380827E4}" type="presParOf" srcId="{466EC4D9-4F5D-46C5-AC45-2E44DE10C3D2}" destId="{47E509EF-2305-45DD-95CC-902542477725}" srcOrd="7" destOrd="0" presId="urn:microsoft.com/office/officeart/2016/7/layout/RepeatingBendingProcessNew"/>
    <dgm:cxn modelId="{AD0E41F7-5788-4534-8BE1-703370017913}" type="presParOf" srcId="{47E509EF-2305-45DD-95CC-902542477725}" destId="{B7EAC8A1-BE34-4DD1-A8EC-FFF4B9EF51F8}" srcOrd="0" destOrd="0" presId="urn:microsoft.com/office/officeart/2016/7/layout/RepeatingBendingProcessNew"/>
    <dgm:cxn modelId="{A017CC45-B31D-4CF8-8B3D-B711A481711E}" type="presParOf" srcId="{466EC4D9-4F5D-46C5-AC45-2E44DE10C3D2}" destId="{D3614895-09D7-432C-92D5-B8D43A5E2DE5}" srcOrd="8" destOrd="0" presId="urn:microsoft.com/office/officeart/2016/7/layout/RepeatingBendingProcessNew"/>
    <dgm:cxn modelId="{F2A87BB4-DDC6-4C44-9B6A-03E0650F0D1D}" type="presParOf" srcId="{466EC4D9-4F5D-46C5-AC45-2E44DE10C3D2}" destId="{F770548E-69ED-4536-8337-8076E7EE4F9F}" srcOrd="9" destOrd="0" presId="urn:microsoft.com/office/officeart/2016/7/layout/RepeatingBendingProcessNew"/>
    <dgm:cxn modelId="{C6DE1D3F-BC80-4B1E-AB8F-9BFB090F53FF}" type="presParOf" srcId="{F770548E-69ED-4536-8337-8076E7EE4F9F}" destId="{4400B84D-EF84-4489-9325-5097FC3106E3}" srcOrd="0" destOrd="0" presId="urn:microsoft.com/office/officeart/2016/7/layout/RepeatingBendingProcessNew"/>
    <dgm:cxn modelId="{AC1BF613-47CB-4071-86B9-B88895FC040D}" type="presParOf" srcId="{466EC4D9-4F5D-46C5-AC45-2E44DE10C3D2}" destId="{B3B115E2-8115-4965-98E4-BC36C0315272}"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53C6C-5C21-455F-BBC1-C1A76F6F0A28}">
      <dsp:nvSpPr>
        <dsp:cNvPr id="0" name=""/>
        <dsp:cNvSpPr/>
      </dsp:nvSpPr>
      <dsp:spPr>
        <a:xfrm>
          <a:off x="0" y="636104"/>
          <a:ext cx="828618" cy="82861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2F246B-0F42-4F4F-BD00-172E7307502D}">
      <dsp:nvSpPr>
        <dsp:cNvPr id="0" name=""/>
        <dsp:cNvSpPr/>
      </dsp:nvSpPr>
      <dsp:spPr>
        <a:xfrm>
          <a:off x="256100" y="839107"/>
          <a:ext cx="480598" cy="4805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E080EC-1DC4-4128-A07D-3BE9F03F99A0}">
      <dsp:nvSpPr>
        <dsp:cNvPr id="0" name=""/>
        <dsp:cNvSpPr/>
      </dsp:nvSpPr>
      <dsp:spPr>
        <a:xfrm>
          <a:off x="1088270" y="665097"/>
          <a:ext cx="1953172" cy="82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it-IT" sz="1700" b="1" kern="1200" dirty="0">
              <a:latin typeface="Arial" panose="020B0604020202020204" pitchFamily="34" charset="0"/>
              <a:cs typeface="Arial" panose="020B0604020202020204" pitchFamily="34" charset="0"/>
            </a:rPr>
            <a:t>Tutti gli elementi che impattano sulla salute fisica.</a:t>
          </a:r>
          <a:endParaRPr lang="en-US" sz="1700" kern="1200" dirty="0">
            <a:latin typeface="Arial" panose="020B0604020202020204" pitchFamily="34" charset="0"/>
            <a:cs typeface="Arial" panose="020B0604020202020204" pitchFamily="34" charset="0"/>
          </a:endParaRPr>
        </a:p>
      </dsp:txBody>
      <dsp:txXfrm>
        <a:off x="1088270" y="665097"/>
        <a:ext cx="1953172" cy="828618"/>
      </dsp:txXfrm>
    </dsp:sp>
    <dsp:sp modelId="{5FE748FD-98DE-4D13-A665-3DDE092A5A52}">
      <dsp:nvSpPr>
        <dsp:cNvPr id="0" name=""/>
        <dsp:cNvSpPr/>
      </dsp:nvSpPr>
      <dsp:spPr>
        <a:xfrm>
          <a:off x="3381768" y="665097"/>
          <a:ext cx="828618" cy="82861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D210B1-9BCE-40B4-9D14-90B9B895A2C0}">
      <dsp:nvSpPr>
        <dsp:cNvPr id="0" name=""/>
        <dsp:cNvSpPr/>
      </dsp:nvSpPr>
      <dsp:spPr>
        <a:xfrm>
          <a:off x="3555778" y="839107"/>
          <a:ext cx="480598" cy="4805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4A916-1E41-4B1A-ABA7-AC2BDE86A88E}">
      <dsp:nvSpPr>
        <dsp:cNvPr id="0" name=""/>
        <dsp:cNvSpPr/>
      </dsp:nvSpPr>
      <dsp:spPr>
        <a:xfrm>
          <a:off x="4387947" y="665097"/>
          <a:ext cx="1953172" cy="82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it-IT" sz="1700" kern="1200" dirty="0">
              <a:latin typeface="Arial" panose="020B0604020202020204" pitchFamily="34" charset="0"/>
              <a:cs typeface="Arial" panose="020B0604020202020204" pitchFamily="34" charset="0"/>
            </a:rPr>
            <a:t>Ambiente di lavoro</a:t>
          </a:r>
          <a:endParaRPr lang="en-US" sz="1700" kern="1200" dirty="0">
            <a:latin typeface="Arial" panose="020B0604020202020204" pitchFamily="34" charset="0"/>
            <a:cs typeface="Arial" panose="020B0604020202020204" pitchFamily="34" charset="0"/>
          </a:endParaRPr>
        </a:p>
      </dsp:txBody>
      <dsp:txXfrm>
        <a:off x="4387947" y="665097"/>
        <a:ext cx="1953172" cy="828618"/>
      </dsp:txXfrm>
    </dsp:sp>
    <dsp:sp modelId="{2A9A62D4-9F3C-4E4F-BE76-56FF474B1FDB}">
      <dsp:nvSpPr>
        <dsp:cNvPr id="0" name=""/>
        <dsp:cNvSpPr/>
      </dsp:nvSpPr>
      <dsp:spPr>
        <a:xfrm>
          <a:off x="82090" y="2105599"/>
          <a:ext cx="828618" cy="82861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A9AAA-46F3-4FBC-9D9A-102CD983FACC}">
      <dsp:nvSpPr>
        <dsp:cNvPr id="0" name=""/>
        <dsp:cNvSpPr/>
      </dsp:nvSpPr>
      <dsp:spPr>
        <a:xfrm>
          <a:off x="256100" y="2279609"/>
          <a:ext cx="480598" cy="4805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3CED5-BBA2-41AD-AA80-6825D091683C}">
      <dsp:nvSpPr>
        <dsp:cNvPr id="0" name=""/>
        <dsp:cNvSpPr/>
      </dsp:nvSpPr>
      <dsp:spPr>
        <a:xfrm>
          <a:off x="1088270" y="2105599"/>
          <a:ext cx="1953172" cy="82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it-IT" sz="1700" kern="1200" dirty="0">
              <a:latin typeface="Arial" panose="020B0604020202020204" pitchFamily="34" charset="0"/>
              <a:cs typeface="Arial" panose="020B0604020202020204" pitchFamily="34" charset="0"/>
            </a:rPr>
            <a:t>Illuminazione</a:t>
          </a:r>
          <a:endParaRPr lang="en-US" sz="1700" kern="1200" dirty="0">
            <a:latin typeface="Arial" panose="020B0604020202020204" pitchFamily="34" charset="0"/>
            <a:cs typeface="Arial" panose="020B0604020202020204" pitchFamily="34" charset="0"/>
          </a:endParaRPr>
        </a:p>
      </dsp:txBody>
      <dsp:txXfrm>
        <a:off x="1088270" y="2105599"/>
        <a:ext cx="1953172" cy="828618"/>
      </dsp:txXfrm>
    </dsp:sp>
    <dsp:sp modelId="{FB066524-0830-481C-864F-D349041F946F}">
      <dsp:nvSpPr>
        <dsp:cNvPr id="0" name=""/>
        <dsp:cNvSpPr/>
      </dsp:nvSpPr>
      <dsp:spPr>
        <a:xfrm>
          <a:off x="3381768" y="2105599"/>
          <a:ext cx="828618" cy="828618"/>
        </a:xfrm>
        <a:prstGeom prst="ellipse">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4950D-1745-48F9-A30C-6DF41C33F4C7}">
      <dsp:nvSpPr>
        <dsp:cNvPr id="0" name=""/>
        <dsp:cNvSpPr/>
      </dsp:nvSpPr>
      <dsp:spPr>
        <a:xfrm>
          <a:off x="3555778" y="2279609"/>
          <a:ext cx="480598" cy="4805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0C089-3FDA-41A2-864D-F90574949F36}">
      <dsp:nvSpPr>
        <dsp:cNvPr id="0" name=""/>
        <dsp:cNvSpPr/>
      </dsp:nvSpPr>
      <dsp:spPr>
        <a:xfrm>
          <a:off x="4387947" y="2105599"/>
          <a:ext cx="1953172" cy="82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it-IT" sz="1700" kern="1200" dirty="0">
              <a:latin typeface="Arial" panose="020B0604020202020204" pitchFamily="34" charset="0"/>
              <a:cs typeface="Arial" panose="020B0604020202020204" pitchFamily="34" charset="0"/>
            </a:rPr>
            <a:t>Postazioni ergonomiche</a:t>
          </a:r>
          <a:endParaRPr lang="en-US" sz="1700" kern="1200" dirty="0">
            <a:latin typeface="Arial" panose="020B0604020202020204" pitchFamily="34" charset="0"/>
            <a:cs typeface="Arial" panose="020B0604020202020204" pitchFamily="34" charset="0"/>
          </a:endParaRPr>
        </a:p>
      </dsp:txBody>
      <dsp:txXfrm>
        <a:off x="4387947" y="2105599"/>
        <a:ext cx="1953172" cy="828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CF219-CA51-4D5E-809E-E424E0023144}">
      <dsp:nvSpPr>
        <dsp:cNvPr id="0" name=""/>
        <dsp:cNvSpPr/>
      </dsp:nvSpPr>
      <dsp:spPr>
        <a:xfrm>
          <a:off x="0" y="2124"/>
          <a:ext cx="6019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098A5-CFCF-4936-A311-A88E4404D639}">
      <dsp:nvSpPr>
        <dsp:cNvPr id="0" name=""/>
        <dsp:cNvSpPr/>
      </dsp:nvSpPr>
      <dsp:spPr>
        <a:xfrm>
          <a:off x="0" y="0"/>
          <a:ext cx="60198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dirty="0"/>
            <a:t>Maggiore produttività</a:t>
          </a:r>
          <a:endParaRPr lang="en-US" sz="2700" kern="1200" dirty="0"/>
        </a:p>
      </dsp:txBody>
      <dsp:txXfrm>
        <a:off x="0" y="0"/>
        <a:ext cx="6019800" cy="724514"/>
      </dsp:txXfrm>
    </dsp:sp>
    <dsp:sp modelId="{F706782B-5E30-45F8-B290-11C137FD65AD}">
      <dsp:nvSpPr>
        <dsp:cNvPr id="0" name=""/>
        <dsp:cNvSpPr/>
      </dsp:nvSpPr>
      <dsp:spPr>
        <a:xfrm>
          <a:off x="0" y="726639"/>
          <a:ext cx="6019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E8E77B-4D0D-4B90-BBAD-9FCE993BF9D1}">
      <dsp:nvSpPr>
        <dsp:cNvPr id="0" name=""/>
        <dsp:cNvSpPr/>
      </dsp:nvSpPr>
      <dsp:spPr>
        <a:xfrm>
          <a:off x="0" y="726639"/>
          <a:ext cx="60198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dirty="0"/>
            <a:t>Migliore qualità del lavoro svolto</a:t>
          </a:r>
          <a:endParaRPr lang="en-US" sz="2700" kern="1200" dirty="0"/>
        </a:p>
      </dsp:txBody>
      <dsp:txXfrm>
        <a:off x="0" y="726639"/>
        <a:ext cx="6019800" cy="724514"/>
      </dsp:txXfrm>
    </dsp:sp>
    <dsp:sp modelId="{1B31625A-28C2-436D-BA00-2FA3C48DC3B4}">
      <dsp:nvSpPr>
        <dsp:cNvPr id="0" name=""/>
        <dsp:cNvSpPr/>
      </dsp:nvSpPr>
      <dsp:spPr>
        <a:xfrm>
          <a:off x="0" y="1451154"/>
          <a:ext cx="6019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6E4CD-B585-4BD1-A419-E1A519234B6E}">
      <dsp:nvSpPr>
        <dsp:cNvPr id="0" name=""/>
        <dsp:cNvSpPr/>
      </dsp:nvSpPr>
      <dsp:spPr>
        <a:xfrm>
          <a:off x="0" y="1451154"/>
          <a:ext cx="60198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t>Meno turnover</a:t>
          </a:r>
          <a:endParaRPr lang="en-US" sz="2700" kern="1200"/>
        </a:p>
      </dsp:txBody>
      <dsp:txXfrm>
        <a:off x="0" y="1451154"/>
        <a:ext cx="6019800" cy="724514"/>
      </dsp:txXfrm>
    </dsp:sp>
    <dsp:sp modelId="{DDECD418-DA8F-46D1-ACE7-784923F4855C}">
      <dsp:nvSpPr>
        <dsp:cNvPr id="0" name=""/>
        <dsp:cNvSpPr/>
      </dsp:nvSpPr>
      <dsp:spPr>
        <a:xfrm>
          <a:off x="0" y="2175669"/>
          <a:ext cx="6019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4E0E5-830E-4532-9838-2076B27648DA}">
      <dsp:nvSpPr>
        <dsp:cNvPr id="0" name=""/>
        <dsp:cNvSpPr/>
      </dsp:nvSpPr>
      <dsp:spPr>
        <a:xfrm>
          <a:off x="0" y="2175669"/>
          <a:ext cx="60198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t>Meno assenteismo</a:t>
          </a:r>
          <a:endParaRPr lang="en-US" sz="2700" kern="1200"/>
        </a:p>
      </dsp:txBody>
      <dsp:txXfrm>
        <a:off x="0" y="2175669"/>
        <a:ext cx="6019800" cy="724514"/>
      </dsp:txXfrm>
    </dsp:sp>
    <dsp:sp modelId="{B09F1137-BC03-458E-BBF6-07A462643BD1}">
      <dsp:nvSpPr>
        <dsp:cNvPr id="0" name=""/>
        <dsp:cNvSpPr/>
      </dsp:nvSpPr>
      <dsp:spPr>
        <a:xfrm>
          <a:off x="0" y="2900183"/>
          <a:ext cx="6019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CAF2BB-94A2-4EE4-9034-1FF1B81F6D9C}">
      <dsp:nvSpPr>
        <dsp:cNvPr id="0" name=""/>
        <dsp:cNvSpPr/>
      </dsp:nvSpPr>
      <dsp:spPr>
        <a:xfrm>
          <a:off x="0" y="2900183"/>
          <a:ext cx="60198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a:t>Recruiting favorito</a:t>
          </a:r>
          <a:endParaRPr lang="en-US" sz="2700" kern="1200"/>
        </a:p>
      </dsp:txBody>
      <dsp:txXfrm>
        <a:off x="0" y="2900183"/>
        <a:ext cx="6019800" cy="724514"/>
      </dsp:txXfrm>
    </dsp:sp>
    <dsp:sp modelId="{F538D477-70AB-4B2F-9AC6-838CCF31964C}">
      <dsp:nvSpPr>
        <dsp:cNvPr id="0" name=""/>
        <dsp:cNvSpPr/>
      </dsp:nvSpPr>
      <dsp:spPr>
        <a:xfrm>
          <a:off x="0" y="3624698"/>
          <a:ext cx="60198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8A5BF-35DE-4038-B244-E584496BCE5E}">
      <dsp:nvSpPr>
        <dsp:cNvPr id="0" name=""/>
        <dsp:cNvSpPr/>
      </dsp:nvSpPr>
      <dsp:spPr>
        <a:xfrm>
          <a:off x="0" y="3624698"/>
          <a:ext cx="60198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it-IT" sz="2700" kern="1200" dirty="0"/>
            <a:t>Valorizzazione del brand e dell’immagine</a:t>
          </a:r>
          <a:endParaRPr lang="en-US" sz="2700" kern="1200" dirty="0"/>
        </a:p>
      </dsp:txBody>
      <dsp:txXfrm>
        <a:off x="0" y="3624698"/>
        <a:ext cx="6019800" cy="724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72019-6C38-4A28-9319-E3EA05ABBB3D}">
      <dsp:nvSpPr>
        <dsp:cNvPr id="0" name=""/>
        <dsp:cNvSpPr/>
      </dsp:nvSpPr>
      <dsp:spPr>
        <a:xfrm>
          <a:off x="0" y="79933"/>
          <a:ext cx="4124758" cy="8521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5114C2-D48A-4251-94E4-18FB5F131831}">
      <dsp:nvSpPr>
        <dsp:cNvPr id="0" name=""/>
        <dsp:cNvSpPr/>
      </dsp:nvSpPr>
      <dsp:spPr>
        <a:xfrm>
          <a:off x="257768" y="195728"/>
          <a:ext cx="468669" cy="4686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672AC-833B-4A2F-9E2C-C0E2E221D844}">
      <dsp:nvSpPr>
        <dsp:cNvPr id="0" name=""/>
        <dsp:cNvSpPr/>
      </dsp:nvSpPr>
      <dsp:spPr>
        <a:xfrm>
          <a:off x="984205" y="4000"/>
          <a:ext cx="3140552" cy="85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3" tIns="90183" rIns="90183" bIns="9018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EMOZIONI POSITIVE</a:t>
          </a:r>
        </a:p>
      </dsp:txBody>
      <dsp:txXfrm>
        <a:off x="984205" y="4000"/>
        <a:ext cx="3140552" cy="852125"/>
      </dsp:txXfrm>
    </dsp:sp>
    <dsp:sp modelId="{7A0A861A-5DC5-4B11-9AE1-7A475D0C1A18}">
      <dsp:nvSpPr>
        <dsp:cNvPr id="0" name=""/>
        <dsp:cNvSpPr/>
      </dsp:nvSpPr>
      <dsp:spPr>
        <a:xfrm>
          <a:off x="0" y="1069924"/>
          <a:ext cx="4124758" cy="8521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DB090A-8283-49FE-96F7-E96BF160F613}">
      <dsp:nvSpPr>
        <dsp:cNvPr id="0" name=""/>
        <dsp:cNvSpPr/>
      </dsp:nvSpPr>
      <dsp:spPr>
        <a:xfrm>
          <a:off x="257768" y="1260885"/>
          <a:ext cx="468669" cy="4686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322846-6E82-4430-8114-3E88DDBDA5FB}">
      <dsp:nvSpPr>
        <dsp:cNvPr id="0" name=""/>
        <dsp:cNvSpPr/>
      </dsp:nvSpPr>
      <dsp:spPr>
        <a:xfrm>
          <a:off x="984205" y="1069157"/>
          <a:ext cx="3140552" cy="85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3" tIns="90183" rIns="90183" bIns="9018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IMPEGNO</a:t>
          </a:r>
        </a:p>
      </dsp:txBody>
      <dsp:txXfrm>
        <a:off x="984205" y="1069157"/>
        <a:ext cx="3140552" cy="852125"/>
      </dsp:txXfrm>
    </dsp:sp>
    <dsp:sp modelId="{9CC1DAD8-3D98-4A0B-8C33-36B078C309B7}">
      <dsp:nvSpPr>
        <dsp:cNvPr id="0" name=""/>
        <dsp:cNvSpPr/>
      </dsp:nvSpPr>
      <dsp:spPr>
        <a:xfrm>
          <a:off x="0" y="2134314"/>
          <a:ext cx="4124758" cy="8521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B9137-9C1F-4642-ADCB-C5906665AE1F}">
      <dsp:nvSpPr>
        <dsp:cNvPr id="0" name=""/>
        <dsp:cNvSpPr/>
      </dsp:nvSpPr>
      <dsp:spPr>
        <a:xfrm>
          <a:off x="257768" y="2326042"/>
          <a:ext cx="468669" cy="4686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835D1-DAFD-428D-8BBA-7CA1579DB08E}">
      <dsp:nvSpPr>
        <dsp:cNvPr id="0" name=""/>
        <dsp:cNvSpPr/>
      </dsp:nvSpPr>
      <dsp:spPr>
        <a:xfrm>
          <a:off x="984205" y="2134314"/>
          <a:ext cx="3140552" cy="85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3" tIns="90183" rIns="90183" bIns="9018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SIGNIFICATO</a:t>
          </a:r>
        </a:p>
      </dsp:txBody>
      <dsp:txXfrm>
        <a:off x="984205" y="2134314"/>
        <a:ext cx="3140552" cy="852125"/>
      </dsp:txXfrm>
    </dsp:sp>
    <dsp:sp modelId="{007425B4-BA62-4C64-8112-9FFD2DAF11F5}">
      <dsp:nvSpPr>
        <dsp:cNvPr id="0" name=""/>
        <dsp:cNvSpPr/>
      </dsp:nvSpPr>
      <dsp:spPr>
        <a:xfrm>
          <a:off x="0" y="3189493"/>
          <a:ext cx="4124758" cy="8521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E48DA-B43B-4731-A2A5-D9EF57485B84}">
      <dsp:nvSpPr>
        <dsp:cNvPr id="0" name=""/>
        <dsp:cNvSpPr/>
      </dsp:nvSpPr>
      <dsp:spPr>
        <a:xfrm>
          <a:off x="257768" y="3391199"/>
          <a:ext cx="468669" cy="4686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FA43D-8A71-4975-B16F-596FCFB706E3}">
      <dsp:nvSpPr>
        <dsp:cNvPr id="0" name=""/>
        <dsp:cNvSpPr/>
      </dsp:nvSpPr>
      <dsp:spPr>
        <a:xfrm>
          <a:off x="984205" y="3199471"/>
          <a:ext cx="3140552" cy="85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3" tIns="90183" rIns="90183" bIns="9018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ECCELLENZA</a:t>
          </a:r>
        </a:p>
      </dsp:txBody>
      <dsp:txXfrm>
        <a:off x="984205" y="3199471"/>
        <a:ext cx="3140552" cy="852125"/>
      </dsp:txXfrm>
    </dsp:sp>
    <dsp:sp modelId="{61923AE3-AA9C-44D1-99D0-76BB43378AAB}">
      <dsp:nvSpPr>
        <dsp:cNvPr id="0" name=""/>
        <dsp:cNvSpPr/>
      </dsp:nvSpPr>
      <dsp:spPr>
        <a:xfrm>
          <a:off x="0" y="4268629"/>
          <a:ext cx="4124758" cy="8521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49B94-6BC3-4CBE-BE77-DC947B5A00CA}">
      <dsp:nvSpPr>
        <dsp:cNvPr id="0" name=""/>
        <dsp:cNvSpPr/>
      </dsp:nvSpPr>
      <dsp:spPr>
        <a:xfrm>
          <a:off x="257768" y="4456357"/>
          <a:ext cx="468669" cy="4686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44F833-86E6-42B1-A3B7-4FE657190732}">
      <dsp:nvSpPr>
        <dsp:cNvPr id="0" name=""/>
        <dsp:cNvSpPr/>
      </dsp:nvSpPr>
      <dsp:spPr>
        <a:xfrm>
          <a:off x="984205" y="4264628"/>
          <a:ext cx="3140552" cy="85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3" tIns="90183" rIns="90183" bIns="90183"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1"/>
              </a:solidFill>
            </a:rPr>
            <a:t>RELAZIONI POSITIVE </a:t>
          </a:r>
        </a:p>
      </dsp:txBody>
      <dsp:txXfrm>
        <a:off x="984205" y="4264628"/>
        <a:ext cx="3140552" cy="852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1C613-D63F-4223-A709-1AFD01B298F2}">
      <dsp:nvSpPr>
        <dsp:cNvPr id="0" name=""/>
        <dsp:cNvSpPr/>
      </dsp:nvSpPr>
      <dsp:spPr>
        <a:xfrm>
          <a:off x="14529" y="0"/>
          <a:ext cx="3041658" cy="3482395"/>
        </a:xfrm>
        <a:prstGeom prst="rect">
          <a:avLst/>
        </a:prstGeom>
        <a:solidFill>
          <a:schemeClr val="accent2">
            <a:hueOff val="0"/>
            <a:satOff val="0"/>
            <a:lumOff val="0"/>
            <a:alphaOff val="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48" tIns="0" rIns="300448" bIns="330200" numCol="1" spcCol="1270" anchor="t" anchorCtr="0">
          <a:noAutofit/>
        </a:bodyPr>
        <a:lstStyle/>
        <a:p>
          <a:pPr marL="0" lvl="0" indent="0" algn="l" defTabSz="1066800">
            <a:lnSpc>
              <a:spcPct val="90000"/>
            </a:lnSpc>
            <a:spcBef>
              <a:spcPct val="0"/>
            </a:spcBef>
            <a:spcAft>
              <a:spcPct val="35000"/>
            </a:spcAft>
            <a:buNone/>
            <a:defRPr cap="all"/>
          </a:pPr>
          <a:r>
            <a:rPr lang="it-IT" sz="2400" kern="1200" dirty="0"/>
            <a:t>DEFINIZIONE OBIETTIVI E RISULTATI ATTESI</a:t>
          </a:r>
          <a:endParaRPr lang="en-US" sz="2400" kern="1200" dirty="0"/>
        </a:p>
      </dsp:txBody>
      <dsp:txXfrm>
        <a:off x="14529" y="1392958"/>
        <a:ext cx="3041658" cy="2089437"/>
      </dsp:txXfrm>
    </dsp:sp>
    <dsp:sp modelId="{5CD49AB7-9054-4C44-B741-445A1D4565F0}">
      <dsp:nvSpPr>
        <dsp:cNvPr id="0" name=""/>
        <dsp:cNvSpPr/>
      </dsp:nvSpPr>
      <dsp:spPr>
        <a:xfrm>
          <a:off x="310954" y="177114"/>
          <a:ext cx="2421251" cy="10387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448" tIns="165100" rIns="300448" bIns="165100" numCol="1" spcCol="1270" anchor="ctr" anchorCtr="0">
          <a:noAutofit/>
        </a:bodyPr>
        <a:lstStyle/>
        <a:p>
          <a:pPr marL="0" lvl="0" indent="0" algn="l" defTabSz="2222500">
            <a:lnSpc>
              <a:spcPct val="90000"/>
            </a:lnSpc>
            <a:spcBef>
              <a:spcPct val="0"/>
            </a:spcBef>
            <a:spcAft>
              <a:spcPct val="35000"/>
            </a:spcAft>
            <a:buNone/>
          </a:pPr>
          <a:r>
            <a:rPr lang="en-US" sz="5000" kern="1200" dirty="0"/>
            <a:t>1.</a:t>
          </a:r>
        </a:p>
      </dsp:txBody>
      <dsp:txXfrm>
        <a:off x="310954" y="177114"/>
        <a:ext cx="2421251" cy="1038728"/>
      </dsp:txXfrm>
    </dsp:sp>
    <dsp:sp modelId="{A22115AA-3732-4995-8191-C0D6280617C9}">
      <dsp:nvSpPr>
        <dsp:cNvPr id="0" name=""/>
        <dsp:cNvSpPr/>
      </dsp:nvSpPr>
      <dsp:spPr>
        <a:xfrm>
          <a:off x="3285742" y="0"/>
          <a:ext cx="3041658" cy="348239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48" tIns="0" rIns="300448" bIns="330200" numCol="1" spcCol="1270" anchor="t" anchorCtr="0">
          <a:noAutofit/>
        </a:bodyPr>
        <a:lstStyle/>
        <a:p>
          <a:pPr marL="0" lvl="0" indent="0" algn="l" defTabSz="889000">
            <a:lnSpc>
              <a:spcPct val="90000"/>
            </a:lnSpc>
            <a:spcBef>
              <a:spcPct val="0"/>
            </a:spcBef>
            <a:spcAft>
              <a:spcPct val="35000"/>
            </a:spcAft>
            <a:buNone/>
            <a:defRPr cap="all"/>
          </a:pPr>
          <a:r>
            <a:rPr lang="it-IT" sz="2000" kern="1200" dirty="0"/>
            <a:t>IL LEADER ASSUME ANCHE IL RUOLO DI COACH E STIMOLA IL TEAM PORTANDOLO ALLA CRESCITA PERSONALE.</a:t>
          </a:r>
          <a:endParaRPr lang="en-US" sz="2000" kern="1200" dirty="0"/>
        </a:p>
      </dsp:txBody>
      <dsp:txXfrm>
        <a:off x="3285742" y="1392958"/>
        <a:ext cx="3041658" cy="2089437"/>
      </dsp:txXfrm>
    </dsp:sp>
    <dsp:sp modelId="{46EE29D4-7B61-4397-95FC-1508DDE28397}">
      <dsp:nvSpPr>
        <dsp:cNvPr id="0" name=""/>
        <dsp:cNvSpPr/>
      </dsp:nvSpPr>
      <dsp:spPr>
        <a:xfrm>
          <a:off x="3285742" y="0"/>
          <a:ext cx="3041658" cy="13929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448" tIns="165100" rIns="300448" bIns="165100" numCol="1" spcCol="1270" anchor="ctr" anchorCtr="0">
          <a:noAutofit/>
        </a:bodyPr>
        <a:lstStyle/>
        <a:p>
          <a:pPr marL="0" lvl="0" indent="0" algn="l" defTabSz="2222500">
            <a:lnSpc>
              <a:spcPct val="90000"/>
            </a:lnSpc>
            <a:spcBef>
              <a:spcPct val="0"/>
            </a:spcBef>
            <a:spcAft>
              <a:spcPct val="35000"/>
            </a:spcAft>
            <a:buNone/>
          </a:pPr>
          <a:r>
            <a:rPr lang="en-US" sz="5000" kern="1200" dirty="0"/>
            <a:t>2.</a:t>
          </a:r>
        </a:p>
      </dsp:txBody>
      <dsp:txXfrm>
        <a:off x="3285742" y="0"/>
        <a:ext cx="3041658" cy="1392958"/>
      </dsp:txXfrm>
    </dsp:sp>
    <dsp:sp modelId="{ECEC7B99-8B0C-4010-A282-58CF436E9C48}">
      <dsp:nvSpPr>
        <dsp:cNvPr id="0" name=""/>
        <dsp:cNvSpPr/>
      </dsp:nvSpPr>
      <dsp:spPr>
        <a:xfrm>
          <a:off x="6571485" y="0"/>
          <a:ext cx="3041658" cy="348239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448" tIns="0" rIns="300448" bIns="330200" numCol="1" spcCol="1270" anchor="t" anchorCtr="0">
          <a:noAutofit/>
        </a:bodyPr>
        <a:lstStyle/>
        <a:p>
          <a:pPr marL="0" lvl="0" indent="0" algn="l" defTabSz="711200">
            <a:lnSpc>
              <a:spcPct val="90000"/>
            </a:lnSpc>
            <a:spcBef>
              <a:spcPct val="0"/>
            </a:spcBef>
            <a:spcAft>
              <a:spcPct val="35000"/>
            </a:spcAft>
            <a:buNone/>
            <a:defRPr cap="all"/>
          </a:pPr>
          <a:r>
            <a:rPr lang="it-IT" sz="1600" kern="1200" dirty="0"/>
            <a:t>I gruppi di lavoro possono essere costituiti da colleghi dello stesso dipartimento, in modo da allenare i processi di peer-to-peer coaching.</a:t>
          </a:r>
          <a:endParaRPr lang="en-US" sz="1600" kern="1200" dirty="0"/>
        </a:p>
      </dsp:txBody>
      <dsp:txXfrm>
        <a:off x="6571485" y="1392958"/>
        <a:ext cx="3041658" cy="2089437"/>
      </dsp:txXfrm>
    </dsp:sp>
    <dsp:sp modelId="{5603D65C-66D4-4B56-ADDF-3534868C047B}">
      <dsp:nvSpPr>
        <dsp:cNvPr id="0" name=""/>
        <dsp:cNvSpPr/>
      </dsp:nvSpPr>
      <dsp:spPr>
        <a:xfrm>
          <a:off x="6715882" y="43738"/>
          <a:ext cx="2751362" cy="130548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00448" tIns="165100" rIns="300448" bIns="165100" numCol="1" spcCol="1270" anchor="ctr" anchorCtr="0">
          <a:noAutofit/>
        </a:bodyPr>
        <a:lstStyle/>
        <a:p>
          <a:pPr marL="0" lvl="0" indent="0" algn="l" defTabSz="2222500">
            <a:lnSpc>
              <a:spcPct val="90000"/>
            </a:lnSpc>
            <a:spcBef>
              <a:spcPct val="0"/>
            </a:spcBef>
            <a:spcAft>
              <a:spcPct val="35000"/>
            </a:spcAft>
            <a:buNone/>
          </a:pPr>
          <a:r>
            <a:rPr lang="en-US" sz="5000" kern="1200" dirty="0"/>
            <a:t>3.</a:t>
          </a:r>
        </a:p>
      </dsp:txBody>
      <dsp:txXfrm>
        <a:off x="6715882" y="43738"/>
        <a:ext cx="2751362" cy="1305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2F8CF-85F7-4876-8BB9-705D574A848C}">
      <dsp:nvSpPr>
        <dsp:cNvPr id="0" name=""/>
        <dsp:cNvSpPr/>
      </dsp:nvSpPr>
      <dsp:spPr>
        <a:xfrm>
          <a:off x="0" y="10416"/>
          <a:ext cx="10353675" cy="94373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83B44-41B5-4438-A6B0-5C5B27B6DD9B}">
      <dsp:nvSpPr>
        <dsp:cNvPr id="0" name=""/>
        <dsp:cNvSpPr/>
      </dsp:nvSpPr>
      <dsp:spPr>
        <a:xfrm>
          <a:off x="285480" y="212744"/>
          <a:ext cx="519055" cy="5190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182BC1-8FC8-4DDB-8B31-E7BD2F3977C9}">
      <dsp:nvSpPr>
        <dsp:cNvPr id="0" name=""/>
        <dsp:cNvSpPr/>
      </dsp:nvSpPr>
      <dsp:spPr>
        <a:xfrm>
          <a:off x="1090016" y="403"/>
          <a:ext cx="9263658" cy="94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9" tIns="99879" rIns="99879" bIns="99879" numCol="1" spcCol="1270" anchor="ctr" anchorCtr="0">
          <a:noAutofit/>
        </a:bodyPr>
        <a:lstStyle/>
        <a:p>
          <a:pPr marL="0" lvl="0" indent="0" algn="l" defTabSz="666750">
            <a:lnSpc>
              <a:spcPct val="100000"/>
            </a:lnSpc>
            <a:spcBef>
              <a:spcPct val="0"/>
            </a:spcBef>
            <a:spcAft>
              <a:spcPct val="35000"/>
            </a:spcAft>
            <a:buNone/>
          </a:pPr>
          <a:r>
            <a:rPr lang="it-IT" sz="1500" kern="1200" dirty="0"/>
            <a:t>Job Design o re-design: un insieme di metodi che prevedono un intervento su diversi elementi (o caratteristiche) del lavoro al fine di incrementare l’adeguatezza e la sostenibilità dei compiti per la persona che li svolge.</a:t>
          </a:r>
          <a:endParaRPr lang="en-US" sz="1500" kern="1200" dirty="0"/>
        </a:p>
      </dsp:txBody>
      <dsp:txXfrm>
        <a:off x="1090016" y="403"/>
        <a:ext cx="9263658" cy="943737"/>
      </dsp:txXfrm>
    </dsp:sp>
    <dsp:sp modelId="{28E6649E-AAEE-4F69-AF7F-5489EA6DB449}">
      <dsp:nvSpPr>
        <dsp:cNvPr id="0" name=""/>
        <dsp:cNvSpPr/>
      </dsp:nvSpPr>
      <dsp:spPr>
        <a:xfrm>
          <a:off x="0" y="1180075"/>
          <a:ext cx="10353675" cy="943737"/>
        </a:xfrm>
        <a:prstGeom prst="roundRect">
          <a:avLst>
            <a:gd name="adj" fmla="val 10000"/>
          </a:avLst>
        </a:prstGeom>
        <a:solidFill>
          <a:schemeClr val="accent5">
            <a:hueOff val="553124"/>
            <a:satOff val="6280"/>
            <a:lumOff val="5686"/>
            <a:alphaOff val="0"/>
          </a:schemeClr>
        </a:solidFill>
        <a:ln>
          <a:noFill/>
        </a:ln>
        <a:effectLst/>
      </dsp:spPr>
      <dsp:style>
        <a:lnRef idx="0">
          <a:scrgbClr r="0" g="0" b="0"/>
        </a:lnRef>
        <a:fillRef idx="1">
          <a:scrgbClr r="0" g="0" b="0"/>
        </a:fillRef>
        <a:effectRef idx="0">
          <a:scrgbClr r="0" g="0" b="0"/>
        </a:effectRef>
        <a:fontRef idx="minor"/>
      </dsp:style>
    </dsp:sp>
    <dsp:sp modelId="{AA4F12BE-9805-4F7D-8A25-567B8F4708F8}">
      <dsp:nvSpPr>
        <dsp:cNvPr id="0" name=""/>
        <dsp:cNvSpPr/>
      </dsp:nvSpPr>
      <dsp:spPr>
        <a:xfrm>
          <a:off x="285480" y="1392416"/>
          <a:ext cx="519055" cy="5190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93DC18-3A2F-4853-9E6C-9CEA9BFB429D}">
      <dsp:nvSpPr>
        <dsp:cNvPr id="0" name=""/>
        <dsp:cNvSpPr/>
      </dsp:nvSpPr>
      <dsp:spPr>
        <a:xfrm>
          <a:off x="1090016" y="1180075"/>
          <a:ext cx="9263658" cy="94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9" tIns="99879" rIns="99879" bIns="99879" numCol="1" spcCol="1270" anchor="ctr" anchorCtr="0">
          <a:noAutofit/>
        </a:bodyPr>
        <a:lstStyle/>
        <a:p>
          <a:pPr marL="0" lvl="0" indent="0" algn="l" defTabSz="666750">
            <a:lnSpc>
              <a:spcPct val="100000"/>
            </a:lnSpc>
            <a:spcBef>
              <a:spcPct val="0"/>
            </a:spcBef>
            <a:spcAft>
              <a:spcPct val="35000"/>
            </a:spcAft>
            <a:buNone/>
          </a:pPr>
          <a:r>
            <a:rPr lang="it-IT" sz="1500" kern="1200" dirty="0"/>
            <a:t>L’obiettivo ultimo è quello di far sì che aumenti il potenziale motivazionale dell’attività e con ciò la motivazione e la soddisfazione del lavoratore.</a:t>
          </a:r>
          <a:endParaRPr lang="en-US" sz="1500" kern="1200" dirty="0"/>
        </a:p>
      </dsp:txBody>
      <dsp:txXfrm>
        <a:off x="1090016" y="1180075"/>
        <a:ext cx="9263658" cy="943737"/>
      </dsp:txXfrm>
    </dsp:sp>
    <dsp:sp modelId="{2A0EB64F-2E0E-416A-8EAC-7036263230EB}">
      <dsp:nvSpPr>
        <dsp:cNvPr id="0" name=""/>
        <dsp:cNvSpPr/>
      </dsp:nvSpPr>
      <dsp:spPr>
        <a:xfrm>
          <a:off x="0" y="2359747"/>
          <a:ext cx="10353675" cy="943737"/>
        </a:xfrm>
        <a:prstGeom prst="roundRect">
          <a:avLst>
            <a:gd name="adj" fmla="val 10000"/>
          </a:avLst>
        </a:prstGeom>
        <a:solidFill>
          <a:schemeClr val="accent5">
            <a:hueOff val="1106248"/>
            <a:satOff val="12561"/>
            <a:lumOff val="11372"/>
            <a:alphaOff val="0"/>
          </a:schemeClr>
        </a:solidFill>
        <a:ln>
          <a:noFill/>
        </a:ln>
        <a:effectLst/>
      </dsp:spPr>
      <dsp:style>
        <a:lnRef idx="0">
          <a:scrgbClr r="0" g="0" b="0"/>
        </a:lnRef>
        <a:fillRef idx="1">
          <a:scrgbClr r="0" g="0" b="0"/>
        </a:fillRef>
        <a:effectRef idx="0">
          <a:scrgbClr r="0" g="0" b="0"/>
        </a:effectRef>
        <a:fontRef idx="minor"/>
      </dsp:style>
    </dsp:sp>
    <dsp:sp modelId="{4788090B-F04E-406F-AB4B-76A822440BC3}">
      <dsp:nvSpPr>
        <dsp:cNvPr id="0" name=""/>
        <dsp:cNvSpPr/>
      </dsp:nvSpPr>
      <dsp:spPr>
        <a:xfrm>
          <a:off x="285480" y="2572088"/>
          <a:ext cx="519055" cy="5190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ECD99C-A8F5-4C78-B18F-81BCA5116933}">
      <dsp:nvSpPr>
        <dsp:cNvPr id="0" name=""/>
        <dsp:cNvSpPr/>
      </dsp:nvSpPr>
      <dsp:spPr>
        <a:xfrm>
          <a:off x="1090016" y="2359747"/>
          <a:ext cx="9263658" cy="94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879" tIns="99879" rIns="99879" bIns="99879" numCol="1" spcCol="1270" anchor="ctr" anchorCtr="0">
          <a:noAutofit/>
        </a:bodyPr>
        <a:lstStyle/>
        <a:p>
          <a:pPr marL="0" lvl="0" indent="0" algn="l" defTabSz="666750">
            <a:lnSpc>
              <a:spcPct val="100000"/>
            </a:lnSpc>
            <a:spcBef>
              <a:spcPct val="0"/>
            </a:spcBef>
            <a:spcAft>
              <a:spcPct val="35000"/>
            </a:spcAft>
            <a:buNone/>
          </a:pPr>
          <a:r>
            <a:rPr lang="it-IT" sz="1500" kern="1200" dirty="0"/>
            <a:t>Job </a:t>
          </a:r>
          <a:r>
            <a:rPr lang="it-IT" sz="1500" kern="1200" dirty="0" err="1"/>
            <a:t>Crafting</a:t>
          </a:r>
          <a:r>
            <a:rPr lang="it-IT" sz="1500" kern="1200" dirty="0"/>
            <a:t>: insieme dei cambiamenti che i dipendenti attuano per ridefinire il proprio lavoro in modo da esprimere le proprie competenze e soddisfare i proprio interessi e bisogni</a:t>
          </a:r>
          <a:endParaRPr lang="en-US" sz="1500" kern="1200" dirty="0"/>
        </a:p>
      </dsp:txBody>
      <dsp:txXfrm>
        <a:off x="1090016" y="2359747"/>
        <a:ext cx="9263658" cy="9437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CD3F9-2577-4CE0-8911-C926C85E6910}">
      <dsp:nvSpPr>
        <dsp:cNvPr id="0" name=""/>
        <dsp:cNvSpPr/>
      </dsp:nvSpPr>
      <dsp:spPr>
        <a:xfrm>
          <a:off x="3266697" y="1177083"/>
          <a:ext cx="767766" cy="91440"/>
        </a:xfrm>
        <a:custGeom>
          <a:avLst/>
          <a:gdLst/>
          <a:ahLst/>
          <a:cxnLst/>
          <a:rect l="0" t="0" r="0" b="0"/>
          <a:pathLst>
            <a:path>
              <a:moveTo>
                <a:pt x="0" y="65572"/>
              </a:moveTo>
              <a:lnTo>
                <a:pt x="400983" y="65572"/>
              </a:lnTo>
              <a:lnTo>
                <a:pt x="400983" y="45720"/>
              </a:lnTo>
              <a:lnTo>
                <a:pt x="76776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0615" y="1219054"/>
        <a:ext cx="39930" cy="7497"/>
      </dsp:txXfrm>
    </dsp:sp>
    <dsp:sp modelId="{1849D584-27E1-4A16-853A-0A4B59D6A99D}">
      <dsp:nvSpPr>
        <dsp:cNvPr id="0" name=""/>
        <dsp:cNvSpPr/>
      </dsp:nvSpPr>
      <dsp:spPr>
        <a:xfrm>
          <a:off x="8659" y="264704"/>
          <a:ext cx="3259837" cy="195590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9735" tIns="167670" rIns="159735" bIns="167670" numCol="1" spcCol="1270" anchor="ctr" anchorCtr="0">
          <a:noAutofit/>
        </a:bodyPr>
        <a:lstStyle/>
        <a:p>
          <a:pPr marL="0" lvl="0" indent="0" algn="ctr" defTabSz="800100">
            <a:lnSpc>
              <a:spcPct val="90000"/>
            </a:lnSpc>
            <a:spcBef>
              <a:spcPct val="0"/>
            </a:spcBef>
            <a:spcAft>
              <a:spcPct val="35000"/>
            </a:spcAft>
            <a:buNone/>
          </a:pPr>
          <a:r>
            <a:rPr lang="it-IT" sz="1800" kern="1200" dirty="0"/>
            <a:t>Le caratteristiche più frequentemente considerate negli interventi i re-design del lavoro sono le seguenti:</a:t>
          </a:r>
          <a:endParaRPr lang="en-US" sz="1800" kern="1200" dirty="0"/>
        </a:p>
      </dsp:txBody>
      <dsp:txXfrm>
        <a:off x="8659" y="264704"/>
        <a:ext cx="3259837" cy="1955902"/>
      </dsp:txXfrm>
    </dsp:sp>
    <dsp:sp modelId="{C5CEF7D6-C526-4213-942B-1AEE9D01669A}">
      <dsp:nvSpPr>
        <dsp:cNvPr id="0" name=""/>
        <dsp:cNvSpPr/>
      </dsp:nvSpPr>
      <dsp:spPr>
        <a:xfrm>
          <a:off x="7324901" y="1177083"/>
          <a:ext cx="670558" cy="91440"/>
        </a:xfrm>
        <a:custGeom>
          <a:avLst/>
          <a:gdLst/>
          <a:ahLst/>
          <a:cxnLst/>
          <a:rect l="0" t="0" r="0" b="0"/>
          <a:pathLst>
            <a:path>
              <a:moveTo>
                <a:pt x="0" y="45720"/>
              </a:moveTo>
              <a:lnTo>
                <a:pt x="352379" y="45720"/>
              </a:lnTo>
              <a:lnTo>
                <a:pt x="352379" y="65572"/>
              </a:lnTo>
              <a:lnTo>
                <a:pt x="670558" y="6557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42644" y="1219054"/>
        <a:ext cx="35071" cy="7497"/>
      </dsp:txXfrm>
    </dsp:sp>
    <dsp:sp modelId="{007C0FDE-3DBF-4EBA-93FA-C8AA8C59264F}">
      <dsp:nvSpPr>
        <dsp:cNvPr id="0" name=""/>
        <dsp:cNvSpPr/>
      </dsp:nvSpPr>
      <dsp:spPr>
        <a:xfrm>
          <a:off x="4066863" y="244852"/>
          <a:ext cx="3259837" cy="195590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9735" tIns="167670" rIns="159735" bIns="167670" numCol="1" spcCol="1270" anchor="ctr" anchorCtr="0">
          <a:noAutofit/>
        </a:bodyPr>
        <a:lstStyle/>
        <a:p>
          <a:pPr marL="0" lvl="0" indent="0" algn="ctr" defTabSz="1066800">
            <a:lnSpc>
              <a:spcPct val="90000"/>
            </a:lnSpc>
            <a:spcBef>
              <a:spcPct val="0"/>
            </a:spcBef>
            <a:spcAft>
              <a:spcPct val="35000"/>
            </a:spcAft>
            <a:buNone/>
          </a:pPr>
          <a:r>
            <a:rPr lang="it-IT" sz="2400" kern="1200" dirty="0"/>
            <a:t>Varietà nelle capacità che il lavoro richiede</a:t>
          </a:r>
          <a:endParaRPr lang="en-US" sz="2400" kern="1200" dirty="0"/>
        </a:p>
      </dsp:txBody>
      <dsp:txXfrm>
        <a:off x="4066863" y="244852"/>
        <a:ext cx="3259837" cy="1955902"/>
      </dsp:txXfrm>
    </dsp:sp>
    <dsp:sp modelId="{FAEF64CA-6EF6-460A-82CC-DBD08AC4EAA2}">
      <dsp:nvSpPr>
        <dsp:cNvPr id="0" name=""/>
        <dsp:cNvSpPr/>
      </dsp:nvSpPr>
      <dsp:spPr>
        <a:xfrm>
          <a:off x="1638578" y="2218807"/>
          <a:ext cx="8019199" cy="719162"/>
        </a:xfrm>
        <a:custGeom>
          <a:avLst/>
          <a:gdLst/>
          <a:ahLst/>
          <a:cxnLst/>
          <a:rect l="0" t="0" r="0" b="0"/>
          <a:pathLst>
            <a:path>
              <a:moveTo>
                <a:pt x="8019199" y="0"/>
              </a:moveTo>
              <a:lnTo>
                <a:pt x="8019199" y="376681"/>
              </a:lnTo>
              <a:lnTo>
                <a:pt x="0" y="376681"/>
              </a:lnTo>
              <a:lnTo>
                <a:pt x="0" y="71916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6824" y="2574639"/>
        <a:ext cx="402708" cy="7497"/>
      </dsp:txXfrm>
    </dsp:sp>
    <dsp:sp modelId="{67359CD7-D1D4-408F-823C-38449E86C81E}">
      <dsp:nvSpPr>
        <dsp:cNvPr id="0" name=""/>
        <dsp:cNvSpPr/>
      </dsp:nvSpPr>
      <dsp:spPr>
        <a:xfrm>
          <a:off x="8027859" y="264704"/>
          <a:ext cx="3259837" cy="195590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9735" tIns="167670" rIns="159735" bIns="167670" numCol="1" spcCol="1270" anchor="ctr" anchorCtr="0">
          <a:noAutofit/>
        </a:bodyPr>
        <a:lstStyle/>
        <a:p>
          <a:pPr marL="0" lvl="0" indent="0" algn="ctr" defTabSz="844550">
            <a:lnSpc>
              <a:spcPct val="90000"/>
            </a:lnSpc>
            <a:spcBef>
              <a:spcPct val="0"/>
            </a:spcBef>
            <a:spcAft>
              <a:spcPct val="35000"/>
            </a:spcAft>
            <a:buNone/>
          </a:pPr>
          <a:r>
            <a:rPr lang="it-IT" sz="1900" kern="1200" dirty="0"/>
            <a:t>Identità del compito: il lavoratore dovrebbe avere la possibilità di vedere l’esito finale del proprio lavoro, come ad esempio un determinato prodotto. </a:t>
          </a:r>
          <a:endParaRPr lang="en-US" sz="1900" kern="1200" dirty="0"/>
        </a:p>
      </dsp:txBody>
      <dsp:txXfrm>
        <a:off x="8027859" y="264704"/>
        <a:ext cx="3259837" cy="1955902"/>
      </dsp:txXfrm>
    </dsp:sp>
    <dsp:sp modelId="{47E509EF-2305-45DD-95CC-902542477725}">
      <dsp:nvSpPr>
        <dsp:cNvPr id="0" name=""/>
        <dsp:cNvSpPr/>
      </dsp:nvSpPr>
      <dsp:spPr>
        <a:xfrm>
          <a:off x="3266697" y="3902601"/>
          <a:ext cx="719162" cy="91440"/>
        </a:xfrm>
        <a:custGeom>
          <a:avLst/>
          <a:gdLst/>
          <a:ahLst/>
          <a:cxnLst/>
          <a:rect l="0" t="0" r="0" b="0"/>
          <a:pathLst>
            <a:path>
              <a:moveTo>
                <a:pt x="0" y="45720"/>
              </a:moveTo>
              <a:lnTo>
                <a:pt x="71916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07534" y="3944572"/>
        <a:ext cx="37488" cy="7497"/>
      </dsp:txXfrm>
    </dsp:sp>
    <dsp:sp modelId="{221EB271-19B8-4EA4-A3D7-FEF8F3500015}">
      <dsp:nvSpPr>
        <dsp:cNvPr id="0" name=""/>
        <dsp:cNvSpPr/>
      </dsp:nvSpPr>
      <dsp:spPr>
        <a:xfrm>
          <a:off x="8659" y="2970369"/>
          <a:ext cx="3259837" cy="195590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9735" tIns="167670" rIns="159735" bIns="167670" numCol="1" spcCol="1270" anchor="ctr" anchorCtr="0">
          <a:noAutofit/>
        </a:bodyPr>
        <a:lstStyle/>
        <a:p>
          <a:pPr marL="0" lvl="0" indent="0" algn="ctr" defTabSz="844550">
            <a:lnSpc>
              <a:spcPct val="90000"/>
            </a:lnSpc>
            <a:spcBef>
              <a:spcPct val="0"/>
            </a:spcBef>
            <a:spcAft>
              <a:spcPct val="35000"/>
            </a:spcAft>
            <a:buNone/>
          </a:pPr>
          <a:r>
            <a:rPr lang="it-IT" sz="1900" kern="1200" dirty="0"/>
            <a:t>Significatività del compito: misura in cui il lavoro impatta sulle altre persone, siano 	esse interne o esterne all’organizzazione. </a:t>
          </a:r>
          <a:endParaRPr lang="en-US" sz="1900" kern="1200" dirty="0"/>
        </a:p>
      </dsp:txBody>
      <dsp:txXfrm>
        <a:off x="8659" y="2970369"/>
        <a:ext cx="3259837" cy="1955902"/>
      </dsp:txXfrm>
    </dsp:sp>
    <dsp:sp modelId="{F770548E-69ED-4536-8337-8076E7EE4F9F}">
      <dsp:nvSpPr>
        <dsp:cNvPr id="0" name=""/>
        <dsp:cNvSpPr/>
      </dsp:nvSpPr>
      <dsp:spPr>
        <a:xfrm>
          <a:off x="7276297" y="3902601"/>
          <a:ext cx="698332" cy="91440"/>
        </a:xfrm>
        <a:custGeom>
          <a:avLst/>
          <a:gdLst/>
          <a:ahLst/>
          <a:cxnLst/>
          <a:rect l="0" t="0" r="0" b="0"/>
          <a:pathLst>
            <a:path>
              <a:moveTo>
                <a:pt x="0" y="45720"/>
              </a:moveTo>
              <a:lnTo>
                <a:pt x="366266" y="45720"/>
              </a:lnTo>
              <a:lnTo>
                <a:pt x="366266" y="56144"/>
              </a:lnTo>
              <a:lnTo>
                <a:pt x="698332" y="56144"/>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7238" y="3944572"/>
        <a:ext cx="36450" cy="7497"/>
      </dsp:txXfrm>
    </dsp:sp>
    <dsp:sp modelId="{D3614895-09D7-432C-92D5-B8D43A5E2DE5}">
      <dsp:nvSpPr>
        <dsp:cNvPr id="0" name=""/>
        <dsp:cNvSpPr/>
      </dsp:nvSpPr>
      <dsp:spPr>
        <a:xfrm>
          <a:off x="4018259" y="2970369"/>
          <a:ext cx="3259837" cy="195590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9735" tIns="167670" rIns="159735" bIns="167670" numCol="1" spcCol="1270" anchor="ctr" anchorCtr="0">
          <a:noAutofit/>
        </a:bodyPr>
        <a:lstStyle/>
        <a:p>
          <a:pPr marL="0" lvl="0" indent="0" algn="ctr" defTabSz="1422400">
            <a:lnSpc>
              <a:spcPct val="90000"/>
            </a:lnSpc>
            <a:spcBef>
              <a:spcPct val="0"/>
            </a:spcBef>
            <a:spcAft>
              <a:spcPct val="35000"/>
            </a:spcAft>
            <a:buNone/>
          </a:pPr>
          <a:r>
            <a:rPr lang="it-IT" sz="3200" kern="1200" dirty="0"/>
            <a:t>Autonomia</a:t>
          </a:r>
          <a:endParaRPr lang="en-US" sz="3200" kern="1200" dirty="0"/>
        </a:p>
      </dsp:txBody>
      <dsp:txXfrm>
        <a:off x="4018259" y="2970369"/>
        <a:ext cx="3259837" cy="1955902"/>
      </dsp:txXfrm>
    </dsp:sp>
    <dsp:sp modelId="{B3B115E2-8115-4965-98E4-BC36C0315272}">
      <dsp:nvSpPr>
        <dsp:cNvPr id="0" name=""/>
        <dsp:cNvSpPr/>
      </dsp:nvSpPr>
      <dsp:spPr>
        <a:xfrm>
          <a:off x="8007029" y="2980794"/>
          <a:ext cx="3259837" cy="195590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9735" tIns="167670" rIns="159735" bIns="167670" numCol="1" spcCol="1270" anchor="ctr" anchorCtr="0">
          <a:noAutofit/>
        </a:bodyPr>
        <a:lstStyle/>
        <a:p>
          <a:pPr marL="0" lvl="0" indent="0" algn="ctr" defTabSz="1422400">
            <a:lnSpc>
              <a:spcPct val="90000"/>
            </a:lnSpc>
            <a:spcBef>
              <a:spcPct val="0"/>
            </a:spcBef>
            <a:spcAft>
              <a:spcPct val="35000"/>
            </a:spcAft>
            <a:buNone/>
          </a:pPr>
          <a:r>
            <a:rPr lang="it-IT" sz="3200" kern="1200" dirty="0"/>
            <a:t>Feedback</a:t>
          </a:r>
          <a:endParaRPr lang="en-US" sz="3200" kern="1200" dirty="0"/>
        </a:p>
      </dsp:txBody>
      <dsp:txXfrm>
        <a:off x="8007029" y="2980794"/>
        <a:ext cx="3259837" cy="195590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39FE5-BB7F-4405-8530-F59C3A457D42}" type="datetimeFigureOut">
              <a:rPr lang="it-IT" smtClean="0"/>
              <a:t>02/02/2021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292EB-BEEC-454B-BF0B-A2B80D86F18F}" type="slidenum">
              <a:rPr lang="it-IT" smtClean="0"/>
              <a:t>‹N›</a:t>
            </a:fld>
            <a:endParaRPr lang="it-IT"/>
          </a:p>
        </p:txBody>
      </p:sp>
    </p:spTree>
    <p:extLst>
      <p:ext uri="{BB962C8B-B14F-4D97-AF65-F5344CB8AC3E}">
        <p14:creationId xmlns:p14="http://schemas.microsoft.com/office/powerpoint/2010/main" val="146637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PRESENTAZIONE. </a:t>
            </a:r>
          </a:p>
          <a:p>
            <a:endParaRPr lang="it-IT" dirty="0"/>
          </a:p>
          <a:p>
            <a:endParaRPr lang="it-IT" dirty="0"/>
          </a:p>
        </p:txBody>
      </p:sp>
      <p:sp>
        <p:nvSpPr>
          <p:cNvPr id="4" name="Segnaposto numero diapositiva 3"/>
          <p:cNvSpPr>
            <a:spLocks noGrp="1"/>
          </p:cNvSpPr>
          <p:nvPr>
            <p:ph type="sldNum" sz="quarter" idx="5"/>
          </p:nvPr>
        </p:nvSpPr>
        <p:spPr/>
        <p:txBody>
          <a:bodyPr/>
          <a:lstStyle/>
          <a:p>
            <a:fld id="{F5E292EB-BEEC-454B-BF0B-A2B80D86F18F}" type="slidenum">
              <a:rPr lang="it-IT" smtClean="0"/>
              <a:t>1</a:t>
            </a:fld>
            <a:endParaRPr lang="it-IT"/>
          </a:p>
        </p:txBody>
      </p:sp>
    </p:spTree>
    <p:extLst>
      <p:ext uri="{BB962C8B-B14F-4D97-AF65-F5344CB8AC3E}">
        <p14:creationId xmlns:p14="http://schemas.microsoft.com/office/powerpoint/2010/main" val="236651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r>
              <a:rPr lang="it-IT" dirty="0"/>
              <a:t>Cos’è il benessere individuale? </a:t>
            </a:r>
          </a:p>
          <a:p>
            <a:r>
              <a:rPr lang="it-IT" dirty="0"/>
              <a:t>Abbiamo visto la possibilità di sperimentare il potenziale. Per sperimentare questo potenziale è necessario che un contesto lavorativo risponda a determinati bisogni. </a:t>
            </a:r>
          </a:p>
          <a:p>
            <a:r>
              <a:rPr lang="it-IT" dirty="0"/>
              <a:t>Quali sono secondo voi?</a:t>
            </a:r>
          </a:p>
          <a:p>
            <a:endParaRPr lang="it-IT" dirty="0"/>
          </a:p>
          <a:p>
            <a:r>
              <a:rPr lang="it-IT" dirty="0"/>
              <a:t>Molte persone si trovano a fare un lavoro che non gli stimola e che è solo una fonte di reddito, quindi magari è difficile trovare un elevato livello di impegno, però si può lavorare su altre caratteristiche. Ad esempio, un operaio che non si trova soddisfatto sul lavoro potrebbe dare un significato ed un senso a quello che fa in quanto lavora con prodotti </a:t>
            </a:r>
            <a:r>
              <a:rPr lang="it-IT" dirty="0" err="1"/>
              <a:t>ecosotenibili</a:t>
            </a:r>
            <a:r>
              <a:rPr lang="it-IT" dirty="0"/>
              <a:t> </a:t>
            </a:r>
          </a:p>
        </p:txBody>
      </p:sp>
      <p:sp>
        <p:nvSpPr>
          <p:cNvPr id="4" name="Segnaposto numero diapositiva 3"/>
          <p:cNvSpPr>
            <a:spLocks noGrp="1"/>
          </p:cNvSpPr>
          <p:nvPr>
            <p:ph type="sldNum" sz="quarter" idx="5"/>
          </p:nvPr>
        </p:nvSpPr>
        <p:spPr/>
        <p:txBody>
          <a:bodyPr/>
          <a:lstStyle/>
          <a:p>
            <a:fld id="{F5E292EB-BEEC-454B-BF0B-A2B80D86F18F}" type="slidenum">
              <a:rPr lang="it-IT" smtClean="0"/>
              <a:t>10</a:t>
            </a:fld>
            <a:endParaRPr lang="it-IT"/>
          </a:p>
        </p:txBody>
      </p:sp>
    </p:spTree>
    <p:extLst>
      <p:ext uri="{BB962C8B-B14F-4D97-AF65-F5344CB8AC3E}">
        <p14:creationId xmlns:p14="http://schemas.microsoft.com/office/powerpoint/2010/main" val="31220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YOGA:</a:t>
            </a:r>
          </a:p>
          <a:p>
            <a:endParaRPr lang="it-IT" dirty="0"/>
          </a:p>
          <a:p>
            <a:endParaRPr lang="it-IT" dirty="0"/>
          </a:p>
          <a:p>
            <a:r>
              <a:rPr lang="it-IT" dirty="0"/>
              <a:t>Lo yoga mira a rafforzare l’equilibrio interiore attraverso l’apprendimento e la pratica di una gamma di posizioni e movimenti, controllando il respiro e concentrandosi su una parte del corpo particolare. </a:t>
            </a:r>
          </a:p>
          <a:p>
            <a:endParaRPr lang="it-IT" dirty="0"/>
          </a:p>
          <a:p>
            <a:r>
              <a:rPr lang="it-IT" dirty="0"/>
              <a:t>Conoscete qualcuno che lavora in aziende che promuovono iniziative di questo tipo?</a:t>
            </a:r>
          </a:p>
          <a:p>
            <a:endParaRPr lang="it-IT" dirty="0"/>
          </a:p>
        </p:txBody>
      </p:sp>
      <p:sp>
        <p:nvSpPr>
          <p:cNvPr id="4" name="Segnaposto numero diapositiva 3"/>
          <p:cNvSpPr>
            <a:spLocks noGrp="1"/>
          </p:cNvSpPr>
          <p:nvPr>
            <p:ph type="sldNum" sz="quarter" idx="5"/>
          </p:nvPr>
        </p:nvSpPr>
        <p:spPr/>
        <p:txBody>
          <a:bodyPr/>
          <a:lstStyle/>
          <a:p>
            <a:fld id="{F5E292EB-BEEC-454B-BF0B-A2B80D86F18F}" type="slidenum">
              <a:rPr lang="it-IT" smtClean="0"/>
              <a:t>11</a:t>
            </a:fld>
            <a:endParaRPr lang="it-IT"/>
          </a:p>
        </p:txBody>
      </p:sp>
    </p:spTree>
    <p:extLst>
      <p:ext uri="{BB962C8B-B14F-4D97-AF65-F5344CB8AC3E}">
        <p14:creationId xmlns:p14="http://schemas.microsoft.com/office/powerpoint/2010/main" val="351070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Cosa ne pensate di questa iniziativa?</a:t>
            </a:r>
          </a:p>
          <a:p>
            <a:r>
              <a:rPr lang="it-IT" dirty="0"/>
              <a:t>Su cosa lavora?</a:t>
            </a:r>
          </a:p>
          <a:p>
            <a:endParaRPr lang="it-IT" dirty="0"/>
          </a:p>
          <a:p>
            <a:r>
              <a:rPr lang="it-IT" dirty="0"/>
              <a:t> WORK LIFE BALANCE</a:t>
            </a:r>
          </a:p>
        </p:txBody>
      </p:sp>
      <p:sp>
        <p:nvSpPr>
          <p:cNvPr id="4" name="Segnaposto numero diapositiva 3"/>
          <p:cNvSpPr>
            <a:spLocks noGrp="1"/>
          </p:cNvSpPr>
          <p:nvPr>
            <p:ph type="sldNum" sz="quarter" idx="5"/>
          </p:nvPr>
        </p:nvSpPr>
        <p:spPr/>
        <p:txBody>
          <a:bodyPr/>
          <a:lstStyle/>
          <a:p>
            <a:fld id="{F5E292EB-BEEC-454B-BF0B-A2B80D86F18F}" type="slidenum">
              <a:rPr lang="it-IT" smtClean="0"/>
              <a:t>12</a:t>
            </a:fld>
            <a:endParaRPr lang="it-IT"/>
          </a:p>
        </p:txBody>
      </p:sp>
    </p:spTree>
    <p:extLst>
      <p:ext uri="{BB962C8B-B14F-4D97-AF65-F5344CB8AC3E}">
        <p14:creationId xmlns:p14="http://schemas.microsoft.com/office/powerpoint/2010/main" val="3596089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r>
              <a:rPr lang="it-IT" dirty="0"/>
              <a:t>ESEMPIO PER promuovere il benessere riducendo lo stress e dunque agire per promuovere il benessere psicofisico e dunque quello organizzativo è lo strumento della narrazione. </a:t>
            </a:r>
          </a:p>
          <a:p>
            <a:r>
              <a:rPr lang="it-IT" dirty="0"/>
              <a:t>A costo zero ed efficace, infatti studi sperimentali ne hanno dimostrato l’efficacia. </a:t>
            </a:r>
          </a:p>
          <a:p>
            <a:r>
              <a:rPr lang="it-IT" dirty="0"/>
              <a:t>Pioniere di questo strumento è Pannebaker, Professore di psicologia dell’università del TEXAS. (</a:t>
            </a:r>
            <a:r>
              <a:rPr lang="it-IT" dirty="0" err="1"/>
              <a:t>umberto</a:t>
            </a:r>
            <a:r>
              <a:rPr lang="it-IT" dirty="0"/>
              <a:t> battuta)</a:t>
            </a:r>
          </a:p>
          <a:p>
            <a:endParaRPr lang="it-IT" dirty="0"/>
          </a:p>
          <a:p>
            <a:endParaRPr lang="it-IT" dirty="0"/>
          </a:p>
          <a:p>
            <a:endParaRPr lang="it-IT" dirty="0"/>
          </a:p>
          <a:p>
            <a:r>
              <a:rPr lang="it-IT" dirty="0"/>
              <a:t>Ha dimostrato come lo scrivere di eventi quotidiani e/o traumatici, per almeno 15 minuti, 4 giorni consecutivi riduca notevolmente i livelli di stress delle persone. Se volete approfondire il tema Nel libro </a:t>
            </a:r>
            <a:r>
              <a:rPr lang="it-IT" dirty="0" err="1"/>
              <a:t>Expressive</a:t>
            </a:r>
            <a:r>
              <a:rPr lang="it-IT" dirty="0"/>
              <a:t> Writing: Words </a:t>
            </a:r>
            <a:r>
              <a:rPr lang="it-IT" dirty="0" err="1"/>
              <a:t>That</a:t>
            </a:r>
            <a:r>
              <a:rPr lang="it-IT" dirty="0"/>
              <a:t> </a:t>
            </a:r>
            <a:r>
              <a:rPr lang="it-IT" dirty="0" err="1"/>
              <a:t>Heal</a:t>
            </a:r>
            <a:r>
              <a:rPr lang="it-IT" dirty="0"/>
              <a:t>, Pennebaker fornisce indicazioni su come analizzare quello che si è scritto alla fine dell’esercizio su come orientare l'esercizio successivo perché sia più efficace.</a:t>
            </a:r>
          </a:p>
          <a:p>
            <a:endParaRPr lang="it-IT" dirty="0"/>
          </a:p>
          <a:p>
            <a:endParaRPr lang="it-IT" dirty="0"/>
          </a:p>
          <a:p>
            <a:endParaRPr lang="it-IT" dirty="0"/>
          </a:p>
          <a:p>
            <a:endParaRPr lang="it-IT" dirty="0"/>
          </a:p>
        </p:txBody>
      </p:sp>
      <p:sp>
        <p:nvSpPr>
          <p:cNvPr id="4" name="Segnaposto numero diapositiva 3"/>
          <p:cNvSpPr>
            <a:spLocks noGrp="1"/>
          </p:cNvSpPr>
          <p:nvPr>
            <p:ph type="sldNum" sz="quarter" idx="5"/>
          </p:nvPr>
        </p:nvSpPr>
        <p:spPr/>
        <p:txBody>
          <a:bodyPr/>
          <a:lstStyle/>
          <a:p>
            <a:fld id="{F5E292EB-BEEC-454B-BF0B-A2B80D86F18F}" type="slidenum">
              <a:rPr lang="it-IT" smtClean="0"/>
              <a:t>13</a:t>
            </a:fld>
            <a:endParaRPr lang="it-IT"/>
          </a:p>
        </p:txBody>
      </p:sp>
    </p:spTree>
    <p:extLst>
      <p:ext uri="{BB962C8B-B14F-4D97-AF65-F5344CB8AC3E}">
        <p14:creationId xmlns:p14="http://schemas.microsoft.com/office/powerpoint/2010/main" val="3079112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approfondire questo tema, potete approfondire gli studi di </a:t>
            </a:r>
            <a:r>
              <a:rPr lang="it-IT" dirty="0" err="1"/>
              <a:t>pannebaker</a:t>
            </a:r>
            <a:r>
              <a:rPr lang="it-IT" dirty="0"/>
              <a:t>.</a:t>
            </a:r>
          </a:p>
          <a:p>
            <a:endParaRPr lang="it-IT" dirty="0"/>
          </a:p>
          <a:p>
            <a:r>
              <a:rPr lang="it-IT" dirty="0"/>
              <a:t>Prima di concludere vi do qualche indicazione per mettere in pratica la scrittura espressiva. </a:t>
            </a:r>
          </a:p>
          <a:p>
            <a:endParaRPr lang="it-IT" dirty="0"/>
          </a:p>
          <a:p>
            <a:endParaRPr lang="it-IT" dirty="0"/>
          </a:p>
          <a:p>
            <a:endParaRPr lang="it-IT" dirty="0"/>
          </a:p>
        </p:txBody>
      </p:sp>
      <p:sp>
        <p:nvSpPr>
          <p:cNvPr id="4" name="Segnaposto numero diapositiva 3"/>
          <p:cNvSpPr>
            <a:spLocks noGrp="1"/>
          </p:cNvSpPr>
          <p:nvPr>
            <p:ph type="sldNum" sz="quarter" idx="5"/>
          </p:nvPr>
        </p:nvSpPr>
        <p:spPr/>
        <p:txBody>
          <a:bodyPr/>
          <a:lstStyle/>
          <a:p>
            <a:fld id="{F5E292EB-BEEC-454B-BF0B-A2B80D86F18F}" type="slidenum">
              <a:rPr lang="it-IT" smtClean="0"/>
              <a:t>14</a:t>
            </a:fld>
            <a:endParaRPr lang="it-IT"/>
          </a:p>
        </p:txBody>
      </p:sp>
    </p:spTree>
    <p:extLst>
      <p:ext uri="{BB962C8B-B14F-4D97-AF65-F5344CB8AC3E}">
        <p14:creationId xmlns:p14="http://schemas.microsoft.com/office/powerpoint/2010/main" val="3792870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Tx/>
              <a:buChar char="-"/>
            </a:pPr>
            <a:r>
              <a:rPr lang="it-IT" dirty="0"/>
              <a:t>Compilare il questionario per ricevere materiale gratuito per la scrittura espressiva.</a:t>
            </a:r>
          </a:p>
          <a:p>
            <a:pPr marL="171450" indent="-171450">
              <a:buFontTx/>
              <a:buChar char="-"/>
            </a:pPr>
            <a:r>
              <a:rPr lang="it-IT" dirty="0"/>
              <a:t>Seguiteci sui Social perché a breve pubblicheremo altre strategie per promuovere il benessere organizzativo, vi svelo che parleremo di decompressione. </a:t>
            </a:r>
          </a:p>
          <a:p>
            <a:pPr marL="171450" indent="-171450">
              <a:buFontTx/>
              <a:buChar char="-"/>
            </a:pPr>
            <a:endParaRPr lang="it-IT" dirty="0"/>
          </a:p>
        </p:txBody>
      </p:sp>
      <p:sp>
        <p:nvSpPr>
          <p:cNvPr id="4" name="Segnaposto numero diapositiva 3"/>
          <p:cNvSpPr>
            <a:spLocks noGrp="1"/>
          </p:cNvSpPr>
          <p:nvPr>
            <p:ph type="sldNum" sz="quarter" idx="5"/>
          </p:nvPr>
        </p:nvSpPr>
        <p:spPr/>
        <p:txBody>
          <a:bodyPr/>
          <a:lstStyle/>
          <a:p>
            <a:fld id="{F5E292EB-BEEC-454B-BF0B-A2B80D86F18F}" type="slidenum">
              <a:rPr lang="it-IT" smtClean="0"/>
              <a:t>15</a:t>
            </a:fld>
            <a:endParaRPr lang="it-IT"/>
          </a:p>
        </p:txBody>
      </p:sp>
    </p:spTree>
    <p:extLst>
      <p:ext uri="{BB962C8B-B14F-4D97-AF65-F5344CB8AC3E}">
        <p14:creationId xmlns:p14="http://schemas.microsoft.com/office/powerpoint/2010/main" val="1694046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5E292EB-BEEC-454B-BF0B-A2B80D86F18F}" type="slidenum">
              <a:rPr lang="it-IT" smtClean="0"/>
              <a:t>16</a:t>
            </a:fld>
            <a:endParaRPr lang="it-IT"/>
          </a:p>
        </p:txBody>
      </p:sp>
    </p:spTree>
    <p:extLst>
      <p:ext uri="{BB962C8B-B14F-4D97-AF65-F5344CB8AC3E}">
        <p14:creationId xmlns:p14="http://schemas.microsoft.com/office/powerpoint/2010/main" val="216117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F5E292EB-BEEC-454B-BF0B-A2B80D86F18F}" type="slidenum">
              <a:rPr lang="it-IT" smtClean="0"/>
              <a:t>19</a:t>
            </a:fld>
            <a:endParaRPr lang="it-IT"/>
          </a:p>
        </p:txBody>
      </p:sp>
    </p:spTree>
    <p:extLst>
      <p:ext uri="{BB962C8B-B14F-4D97-AF65-F5344CB8AC3E}">
        <p14:creationId xmlns:p14="http://schemas.microsoft.com/office/powerpoint/2010/main" val="3355353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Cos’è il benessere?</a:t>
            </a:r>
          </a:p>
          <a:p>
            <a:endParaRPr lang="it-IT" dirty="0"/>
          </a:p>
          <a:p>
            <a:r>
              <a:rPr lang="it-IT" dirty="0"/>
              <a:t>Benessere non è il contrario di malessere. Non è solo non avere e non sperimentale malessere». Nell’ottica societaria in cui siamo inseriti il benessere è inteso in termini di potenziamento delle persone. </a:t>
            </a:r>
          </a:p>
          <a:p>
            <a:r>
              <a:rPr lang="it-IT" dirty="0"/>
              <a:t>Non si parla solo di star bene ma di poter esprimere il proprio potenziale nella società. </a:t>
            </a:r>
          </a:p>
          <a:p>
            <a:endParaRPr lang="it-IT" dirty="0"/>
          </a:p>
          <a:p>
            <a:endParaRPr lang="it-IT" dirty="0"/>
          </a:p>
        </p:txBody>
      </p:sp>
      <p:sp>
        <p:nvSpPr>
          <p:cNvPr id="4" name="Segnaposto numero diapositiva 3"/>
          <p:cNvSpPr>
            <a:spLocks noGrp="1"/>
          </p:cNvSpPr>
          <p:nvPr>
            <p:ph type="sldNum" sz="quarter" idx="5"/>
          </p:nvPr>
        </p:nvSpPr>
        <p:spPr/>
        <p:txBody>
          <a:bodyPr/>
          <a:lstStyle/>
          <a:p>
            <a:fld id="{F5E292EB-BEEC-454B-BF0B-A2B80D86F18F}" type="slidenum">
              <a:rPr lang="it-IT" smtClean="0"/>
              <a:t>2</a:t>
            </a:fld>
            <a:endParaRPr lang="it-IT"/>
          </a:p>
        </p:txBody>
      </p:sp>
    </p:spTree>
    <p:extLst>
      <p:ext uri="{BB962C8B-B14F-4D97-AF65-F5344CB8AC3E}">
        <p14:creationId xmlns:p14="http://schemas.microsoft.com/office/powerpoint/2010/main" val="3258544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Avete mai sentito parlare di benessere organizzativo?</a:t>
            </a:r>
          </a:p>
          <a:p>
            <a:r>
              <a:rPr lang="it-IT" dirty="0"/>
              <a:t>(Aprono le chat)</a:t>
            </a:r>
          </a:p>
          <a:p>
            <a:endParaRPr lang="it-IT" dirty="0"/>
          </a:p>
          <a:p>
            <a:endParaRPr lang="it-IT" dirty="0"/>
          </a:p>
          <a:p>
            <a:endParaRPr lang="it-IT" dirty="0"/>
          </a:p>
        </p:txBody>
      </p:sp>
      <p:sp>
        <p:nvSpPr>
          <p:cNvPr id="4" name="Segnaposto numero diapositiva 3"/>
          <p:cNvSpPr>
            <a:spLocks noGrp="1"/>
          </p:cNvSpPr>
          <p:nvPr>
            <p:ph type="sldNum" sz="quarter" idx="5"/>
          </p:nvPr>
        </p:nvSpPr>
        <p:spPr/>
        <p:txBody>
          <a:bodyPr/>
          <a:lstStyle/>
          <a:p>
            <a:fld id="{F5E292EB-BEEC-454B-BF0B-A2B80D86F18F}" type="slidenum">
              <a:rPr lang="it-IT" smtClean="0"/>
              <a:t>3</a:t>
            </a:fld>
            <a:endParaRPr lang="it-IT"/>
          </a:p>
        </p:txBody>
      </p:sp>
    </p:spTree>
    <p:extLst>
      <p:ext uri="{BB962C8B-B14F-4D97-AF65-F5344CB8AC3E}">
        <p14:creationId xmlns:p14="http://schemas.microsoft.com/office/powerpoint/2010/main" val="405343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che senso sul piano fisico secondo voi?</a:t>
            </a:r>
          </a:p>
        </p:txBody>
      </p:sp>
      <p:sp>
        <p:nvSpPr>
          <p:cNvPr id="4" name="Segnaposto numero diapositiva 3"/>
          <p:cNvSpPr>
            <a:spLocks noGrp="1"/>
          </p:cNvSpPr>
          <p:nvPr>
            <p:ph type="sldNum" sz="quarter" idx="5"/>
          </p:nvPr>
        </p:nvSpPr>
        <p:spPr/>
        <p:txBody>
          <a:bodyPr/>
          <a:lstStyle/>
          <a:p>
            <a:fld id="{F5E292EB-BEEC-454B-BF0B-A2B80D86F18F}" type="slidenum">
              <a:rPr lang="it-IT" smtClean="0"/>
              <a:t>4</a:t>
            </a:fld>
            <a:endParaRPr lang="it-IT"/>
          </a:p>
        </p:txBody>
      </p:sp>
    </p:spTree>
    <p:extLst>
      <p:ext uri="{BB962C8B-B14F-4D97-AF65-F5344CB8AC3E}">
        <p14:creationId xmlns:p14="http://schemas.microsoft.com/office/powerpoint/2010/main" val="256220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che senso sul piano psicologico?</a:t>
            </a:r>
          </a:p>
          <a:p>
            <a:endParaRPr lang="it-IT" dirty="0"/>
          </a:p>
          <a:p>
            <a:r>
              <a:rPr lang="it-IT" dirty="0"/>
              <a:t>Siamo tutti consapevoli che le persone motivate si sentono meglio e lavorano meglio. Sappiamo anche che, a parità di competenze, persone con un alto grado di motivazione tendono a ottenere risultati migliori rispetto a operatori demotivati. </a:t>
            </a:r>
          </a:p>
        </p:txBody>
      </p:sp>
      <p:sp>
        <p:nvSpPr>
          <p:cNvPr id="4" name="Segnaposto numero diapositiva 3"/>
          <p:cNvSpPr>
            <a:spLocks noGrp="1"/>
          </p:cNvSpPr>
          <p:nvPr>
            <p:ph type="sldNum" sz="quarter" idx="5"/>
          </p:nvPr>
        </p:nvSpPr>
        <p:spPr/>
        <p:txBody>
          <a:bodyPr/>
          <a:lstStyle/>
          <a:p>
            <a:fld id="{F5E292EB-BEEC-454B-BF0B-A2B80D86F18F}" type="slidenum">
              <a:rPr lang="it-IT" smtClean="0"/>
              <a:t>5</a:t>
            </a:fld>
            <a:endParaRPr lang="it-IT"/>
          </a:p>
        </p:txBody>
      </p:sp>
    </p:spTree>
    <p:extLst>
      <p:ext uri="{BB962C8B-B14F-4D97-AF65-F5344CB8AC3E}">
        <p14:creationId xmlns:p14="http://schemas.microsoft.com/office/powerpoint/2010/main" val="381310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che senso sul piano sociale?</a:t>
            </a:r>
          </a:p>
        </p:txBody>
      </p:sp>
      <p:sp>
        <p:nvSpPr>
          <p:cNvPr id="4" name="Segnaposto numero diapositiva 3"/>
          <p:cNvSpPr>
            <a:spLocks noGrp="1"/>
          </p:cNvSpPr>
          <p:nvPr>
            <p:ph type="sldNum" sz="quarter" idx="5"/>
          </p:nvPr>
        </p:nvSpPr>
        <p:spPr/>
        <p:txBody>
          <a:bodyPr/>
          <a:lstStyle/>
          <a:p>
            <a:fld id="{F5E292EB-BEEC-454B-BF0B-A2B80D86F18F}" type="slidenum">
              <a:rPr lang="it-IT" smtClean="0"/>
              <a:t>6</a:t>
            </a:fld>
            <a:endParaRPr lang="it-IT"/>
          </a:p>
        </p:txBody>
      </p:sp>
    </p:spTree>
    <p:extLst>
      <p:ext uri="{BB962C8B-B14F-4D97-AF65-F5344CB8AC3E}">
        <p14:creationId xmlns:p14="http://schemas.microsoft.com/office/powerpoint/2010/main" val="75244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Quali sono i vantaggi secondo voi?</a:t>
            </a:r>
          </a:p>
          <a:p>
            <a:endParaRPr lang="it-IT" dirty="0"/>
          </a:p>
          <a:p>
            <a:r>
              <a:rPr lang="it-IT" dirty="0"/>
              <a:t>Le organizzazioni che considerano il benessere dei loro dipendenti come un obiettivo della strategia aziendale lo sanno, e vedono i risultati positivi che questo approccio è in grado di ottenere. </a:t>
            </a:r>
          </a:p>
          <a:p>
            <a:endParaRPr lang="it-IT" dirty="0"/>
          </a:p>
          <a:p>
            <a:r>
              <a:rPr lang="it-IT" dirty="0"/>
              <a:t>Sono diverse le prove scientifiche che evidenziano la stretta relazione tra clima organizzativo e benessere personale, e quanto l’equilibrio tra questi due livelli si rifletta sulle performance delle risorse e, quindi, sul successo di tutta l’azienda.</a:t>
            </a:r>
          </a:p>
          <a:p>
            <a:r>
              <a:rPr lang="it-IT" dirty="0"/>
              <a:t>-	Maggiore produttività</a:t>
            </a:r>
          </a:p>
          <a:p>
            <a:r>
              <a:rPr lang="it-IT" dirty="0"/>
              <a:t>-	Migliore qualità del lavoro svolto</a:t>
            </a:r>
          </a:p>
          <a:p>
            <a:r>
              <a:rPr lang="it-IT" dirty="0"/>
              <a:t>-	Meno turnover</a:t>
            </a:r>
          </a:p>
          <a:p>
            <a:r>
              <a:rPr lang="it-IT" dirty="0"/>
              <a:t>-	Meno assenteismo</a:t>
            </a:r>
          </a:p>
          <a:p>
            <a:r>
              <a:rPr lang="it-IT" dirty="0"/>
              <a:t>-	Recruiting favorito</a:t>
            </a:r>
          </a:p>
          <a:p>
            <a:pPr marL="171450" indent="-171450">
              <a:buFontTx/>
              <a:buChar char="-"/>
            </a:pPr>
            <a:r>
              <a:rPr lang="it-IT" dirty="0"/>
              <a:t>Valorizzazione del brand e dell’immagine</a:t>
            </a:r>
          </a:p>
          <a:p>
            <a:pPr marL="171450" indent="-171450">
              <a:buFontTx/>
              <a:buChar char="-"/>
            </a:pPr>
            <a:endParaRPr lang="it-IT" dirty="0"/>
          </a:p>
          <a:p>
            <a:pPr marL="0" indent="0">
              <a:buFontTx/>
              <a:buNone/>
            </a:pPr>
            <a:r>
              <a:rPr lang="it-IT" dirty="0"/>
              <a:t>Sono tutti i benefici di un buon clima e di un elevato benessere, che si traducono direttamente sui profitti aziendali.</a:t>
            </a:r>
          </a:p>
          <a:p>
            <a:pPr marL="171450" indent="-171450">
              <a:buFontTx/>
              <a:buChar char="-"/>
            </a:pPr>
            <a:endParaRPr lang="it-IT" dirty="0"/>
          </a:p>
          <a:p>
            <a:endParaRPr lang="it-IT" dirty="0"/>
          </a:p>
        </p:txBody>
      </p:sp>
      <p:sp>
        <p:nvSpPr>
          <p:cNvPr id="4" name="Segnaposto numero diapositiva 3"/>
          <p:cNvSpPr>
            <a:spLocks noGrp="1"/>
          </p:cNvSpPr>
          <p:nvPr>
            <p:ph type="sldNum" sz="quarter" idx="5"/>
          </p:nvPr>
        </p:nvSpPr>
        <p:spPr/>
        <p:txBody>
          <a:bodyPr/>
          <a:lstStyle/>
          <a:p>
            <a:fld id="{F5E292EB-BEEC-454B-BF0B-A2B80D86F18F}" type="slidenum">
              <a:rPr lang="it-IT" smtClean="0"/>
              <a:t>7</a:t>
            </a:fld>
            <a:endParaRPr lang="it-IT"/>
          </a:p>
        </p:txBody>
      </p:sp>
    </p:spTree>
    <p:extLst>
      <p:ext uri="{BB962C8B-B14F-4D97-AF65-F5344CB8AC3E}">
        <p14:creationId xmlns:p14="http://schemas.microsoft.com/office/powerpoint/2010/main" val="228618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comprendere come promuovere il benessere all'interno di un’organizzazione, è fondamentale chiarire anche il significato dell’espressione empowerment.</a:t>
            </a:r>
          </a:p>
          <a:p>
            <a:r>
              <a:rPr lang="it-IT" dirty="0"/>
              <a:t>Che cos’è l’empowerment? Ne avete mai sentito parlare?</a:t>
            </a:r>
          </a:p>
          <a:p>
            <a:endParaRPr lang="it-IT" dirty="0"/>
          </a:p>
          <a:p>
            <a:r>
              <a:rPr lang="it-IT" dirty="0"/>
              <a:t>Si tratta di un processo attraverso il quale è possibile liberare il potenziale degli individui, sia personale che professionale, e quindi si riescono a raggiungere gli obiettivi rilevanti per sé stessi e per l’azienda, con piena soddisfazione.</a:t>
            </a:r>
          </a:p>
          <a:p>
            <a:r>
              <a:rPr lang="it-IT" dirty="0"/>
              <a:t>Ricordate che dicevamo all’inizio che per benessere si intende la possibilità di sviluppare il proprio potenziale? Ecco, nell’empowerment troviamo la possibilità di sperimentarlo.</a:t>
            </a:r>
          </a:p>
          <a:p>
            <a:endParaRPr lang="it-IT" dirty="0"/>
          </a:p>
          <a:p>
            <a:r>
              <a:rPr lang="it-IT" dirty="0"/>
              <a:t>Per ottenere il benessere organizzativo è importante prima di tutto promuovere il benessere.</a:t>
            </a:r>
          </a:p>
          <a:p>
            <a:endParaRPr lang="it-IT" dirty="0"/>
          </a:p>
        </p:txBody>
      </p:sp>
      <p:sp>
        <p:nvSpPr>
          <p:cNvPr id="4" name="Segnaposto numero diapositiva 3"/>
          <p:cNvSpPr>
            <a:spLocks noGrp="1"/>
          </p:cNvSpPr>
          <p:nvPr>
            <p:ph type="sldNum" sz="quarter" idx="5"/>
          </p:nvPr>
        </p:nvSpPr>
        <p:spPr/>
        <p:txBody>
          <a:bodyPr/>
          <a:lstStyle/>
          <a:p>
            <a:fld id="{F5E292EB-BEEC-454B-BF0B-A2B80D86F18F}" type="slidenum">
              <a:rPr lang="it-IT" smtClean="0"/>
              <a:t>8</a:t>
            </a:fld>
            <a:endParaRPr lang="it-IT"/>
          </a:p>
        </p:txBody>
      </p:sp>
    </p:spTree>
    <p:extLst>
      <p:ext uri="{BB962C8B-B14F-4D97-AF65-F5344CB8AC3E}">
        <p14:creationId xmlns:p14="http://schemas.microsoft.com/office/powerpoint/2010/main" val="336127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Avete mai pensato alla correlazione tra benessere personale e organizzativo?</a:t>
            </a:r>
          </a:p>
          <a:p>
            <a:r>
              <a:rPr lang="it-IT" dirty="0"/>
              <a:t>Avete esperienze in questo campo? Vi è mai capitato di lavorare in aziende dove siete stati BENE? E aziende in cui siete stati MALE? Sui tre piani che abbiamo visto prima</a:t>
            </a:r>
          </a:p>
          <a:p>
            <a:endParaRPr lang="it-IT" dirty="0"/>
          </a:p>
        </p:txBody>
      </p:sp>
      <p:sp>
        <p:nvSpPr>
          <p:cNvPr id="4" name="Segnaposto numero diapositiva 3"/>
          <p:cNvSpPr>
            <a:spLocks noGrp="1"/>
          </p:cNvSpPr>
          <p:nvPr>
            <p:ph type="sldNum" sz="quarter" idx="5"/>
          </p:nvPr>
        </p:nvSpPr>
        <p:spPr/>
        <p:txBody>
          <a:bodyPr/>
          <a:lstStyle/>
          <a:p>
            <a:fld id="{F5E292EB-BEEC-454B-BF0B-A2B80D86F18F}" type="slidenum">
              <a:rPr lang="it-IT" smtClean="0"/>
              <a:t>9</a:t>
            </a:fld>
            <a:endParaRPr lang="it-IT"/>
          </a:p>
        </p:txBody>
      </p:sp>
    </p:spTree>
    <p:extLst>
      <p:ext uri="{BB962C8B-B14F-4D97-AF65-F5344CB8AC3E}">
        <p14:creationId xmlns:p14="http://schemas.microsoft.com/office/powerpoint/2010/main" val="456837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99B0026-9469-4CF2-850E-8466A246A212}"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718855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FCC9CB8-A963-46B0-B144-554D045F4547}"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360148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74A09E8-D05E-439C-AF69-1F18BC6DDF99}"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373139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83C3E0B-C989-4051-B3FE-798C9AD0D9DC}"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306970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372A83A-A35C-41B6-BC05-A6DC7FFB7384}" type="datetime1">
              <a:rPr lang="en-US" smtClean="0"/>
              <a:t>2/2/2021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136180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51D0FD2-DB84-4582-9474-127EAFE0F684}" type="datetime1">
              <a:rPr lang="en-US" smtClean="0"/>
              <a:t>2/2/2021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120935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7A9FA5D-0704-4C72-B416-016D6FECE4C4}" type="datetime1">
              <a:rPr lang="en-US" smtClean="0"/>
              <a:t>2/2/2021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61401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DB2B255-F862-4258-AE12-5DB4A1D8E8E6}" type="datetime1">
              <a:rPr lang="en-US" smtClean="0"/>
              <a:t>2/2/2021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411396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E4EDE-256C-43CA-9676-34E2B8D08AA5}" type="datetime1">
              <a:rPr lang="en-US" smtClean="0"/>
              <a:t>2/2/2021</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217057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675B66F-5576-4B48-95F5-42D434670162}" type="datetime1">
              <a:rPr lang="en-US" smtClean="0"/>
              <a:t>2/2/2021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35316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5D620FF-D58F-4598-A9EC-6368D8718017}" type="datetime1">
              <a:rPr lang="en-US" smtClean="0"/>
              <a:t>2/2/2021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‹N›</a:t>
            </a:fld>
            <a:endParaRPr lang="en-US"/>
          </a:p>
        </p:txBody>
      </p:sp>
    </p:spTree>
    <p:extLst>
      <p:ext uri="{BB962C8B-B14F-4D97-AF65-F5344CB8AC3E}">
        <p14:creationId xmlns:p14="http://schemas.microsoft.com/office/powerpoint/2010/main" val="9469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A209B-14FB-4AFE-8605-98ADAD224CE3}" type="datetime1">
              <a:rPr lang="en-US" smtClean="0"/>
              <a:t>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‹N›</a:t>
            </a:fld>
            <a:endParaRPr lang="en-US"/>
          </a:p>
        </p:txBody>
      </p:sp>
    </p:spTree>
    <p:extLst>
      <p:ext uri="{BB962C8B-B14F-4D97-AF65-F5344CB8AC3E}">
        <p14:creationId xmlns:p14="http://schemas.microsoft.com/office/powerpoint/2010/main" val="87757196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39.jpe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6.jp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jp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6.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6.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EA3618-D653-43D2-AB9C-99D508D02646}"/>
              </a:ext>
            </a:extLst>
          </p:cNvPr>
          <p:cNvSpPr>
            <a:spLocks noGrp="1"/>
          </p:cNvSpPr>
          <p:nvPr>
            <p:ph type="ctrTitle"/>
          </p:nvPr>
        </p:nvSpPr>
        <p:spPr>
          <a:xfrm>
            <a:off x="351417" y="1956443"/>
            <a:ext cx="7127118" cy="2408582"/>
          </a:xfrm>
        </p:spPr>
        <p:txBody>
          <a:bodyPr>
            <a:normAutofit fontScale="90000"/>
          </a:bodyPr>
          <a:lstStyle/>
          <a:p>
            <a:r>
              <a:rPr lang="it-IT" sz="4900" dirty="0">
                <a:latin typeface="Arial" panose="020B0604020202020204" pitchFamily="34" charset="0"/>
                <a:cs typeface="Arial" panose="020B0604020202020204" pitchFamily="34" charset="0"/>
              </a:rPr>
              <a:t>Webinar Gratuito: Benessere Organizzativo</a:t>
            </a:r>
            <a:br>
              <a:rPr lang="it-IT" sz="4600" dirty="0">
                <a:latin typeface="Arial" panose="020B0604020202020204" pitchFamily="34" charset="0"/>
                <a:cs typeface="Arial" panose="020B0604020202020204" pitchFamily="34" charset="0"/>
              </a:rPr>
            </a:br>
            <a:br>
              <a:rPr lang="it-IT" sz="3600" dirty="0">
                <a:latin typeface="Arial" panose="020B0604020202020204" pitchFamily="34" charset="0"/>
                <a:cs typeface="Arial" panose="020B0604020202020204" pitchFamily="34" charset="0"/>
              </a:rPr>
            </a:br>
            <a:r>
              <a:rPr lang="it-IT" sz="2700" dirty="0">
                <a:latin typeface="Arial" panose="020B0604020202020204" pitchFamily="34" charset="0"/>
                <a:cs typeface="Arial" panose="020B0604020202020204" pitchFamily="34" charset="0"/>
              </a:rPr>
              <a:t>Martedì 02.02.2021</a:t>
            </a:r>
            <a:br>
              <a:rPr lang="it-IT" sz="4600" dirty="0">
                <a:latin typeface="Arial" panose="020B0604020202020204" pitchFamily="34" charset="0"/>
                <a:cs typeface="Arial" panose="020B0604020202020204" pitchFamily="34" charset="0"/>
              </a:rPr>
            </a:br>
            <a:endParaRPr lang="it-IT" sz="4600" dirty="0">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15AEA518-31E2-43F0-A675-C13C5B0477A5}"/>
              </a:ext>
            </a:extLst>
          </p:cNvPr>
          <p:cNvPicPr>
            <a:picLocks noChangeAspect="1"/>
          </p:cNvPicPr>
          <p:nvPr/>
        </p:nvPicPr>
        <p:blipFill>
          <a:blip r:embed="rId3"/>
          <a:stretch>
            <a:fillRect/>
          </a:stretch>
        </p:blipFill>
        <p:spPr>
          <a:xfrm>
            <a:off x="8277025" y="1459048"/>
            <a:ext cx="3358478" cy="3358478"/>
          </a:xfrm>
          <a:prstGeom prst="rect">
            <a:avLst/>
          </a:prstGeom>
          <a:ln>
            <a:noFill/>
          </a:ln>
          <a:effectLst>
            <a:outerShdw blurRad="76200" dist="63500" dir="5040000" algn="tl" rotWithShape="0">
              <a:srgbClr val="000000">
                <a:alpha val="41000"/>
              </a:srgbClr>
            </a:outerShdw>
          </a:effectLst>
        </p:spPr>
      </p:pic>
      <p:sp>
        <p:nvSpPr>
          <p:cNvPr id="5" name="Segnaposto numero diapositiva 4">
            <a:extLst>
              <a:ext uri="{FF2B5EF4-FFF2-40B4-BE49-F238E27FC236}">
                <a16:creationId xmlns:a16="http://schemas.microsoft.com/office/drawing/2014/main" id="{86C7C4B9-AF57-4694-A795-A3AB37F6287F}"/>
              </a:ext>
            </a:extLst>
          </p:cNvPr>
          <p:cNvSpPr>
            <a:spLocks noGrp="1"/>
          </p:cNvSpPr>
          <p:nvPr>
            <p:ph type="sldNum" sz="quarter" idx="12"/>
          </p:nvPr>
        </p:nvSpPr>
        <p:spPr>
          <a:xfrm>
            <a:off x="9165543" y="5074746"/>
            <a:ext cx="2743200" cy="365125"/>
          </a:xfrm>
        </p:spPr>
        <p:txBody>
          <a:bodyPr/>
          <a:lstStyle/>
          <a:p>
            <a:fld id="{27CE633F-9882-4A5C-83A2-1109D0C73261}" type="slidenum">
              <a:rPr lang="en-US" sz="2400" smtClean="0">
                <a:solidFill>
                  <a:schemeClr val="tx1"/>
                </a:solidFill>
              </a:rPr>
              <a:pPr/>
              <a:t>1</a:t>
            </a:fld>
            <a:endParaRPr lang="en-US" sz="2400" dirty="0">
              <a:solidFill>
                <a:schemeClr val="tx1"/>
              </a:solidFill>
            </a:endParaRPr>
          </a:p>
        </p:txBody>
      </p:sp>
      <p:pic>
        <p:nvPicPr>
          <p:cNvPr id="6" name="Immagine 5">
            <a:extLst>
              <a:ext uri="{FF2B5EF4-FFF2-40B4-BE49-F238E27FC236}">
                <a16:creationId xmlns:a16="http://schemas.microsoft.com/office/drawing/2014/main" id="{D782DEDC-E7C7-4344-9758-52F86A80D165}"/>
              </a:ext>
            </a:extLst>
          </p:cNvPr>
          <p:cNvPicPr>
            <a:picLocks noChangeAspect="1"/>
          </p:cNvPicPr>
          <p:nvPr/>
        </p:nvPicPr>
        <p:blipFill>
          <a:blip r:embed="rId4"/>
          <a:stretch>
            <a:fillRect/>
          </a:stretch>
        </p:blipFill>
        <p:spPr>
          <a:xfrm>
            <a:off x="5514312" y="242952"/>
            <a:ext cx="1458903" cy="634306"/>
          </a:xfrm>
          <a:prstGeom prst="rect">
            <a:avLst/>
          </a:prstGeom>
        </p:spPr>
      </p:pic>
      <p:sp>
        <p:nvSpPr>
          <p:cNvPr id="8" name="Rettangolo 7">
            <a:extLst>
              <a:ext uri="{FF2B5EF4-FFF2-40B4-BE49-F238E27FC236}">
                <a16:creationId xmlns:a16="http://schemas.microsoft.com/office/drawing/2014/main" id="{0D41FDF2-10C2-4804-9829-15926B439C68}"/>
              </a:ext>
            </a:extLst>
          </p:cNvPr>
          <p:cNvSpPr/>
          <p:nvPr/>
        </p:nvSpPr>
        <p:spPr>
          <a:xfrm>
            <a:off x="0" y="5472317"/>
            <a:ext cx="12192000" cy="1458685"/>
          </a:xfrm>
          <a:prstGeom prst="rect">
            <a:avLst/>
          </a:prstGeom>
          <a:solidFill>
            <a:srgbClr val="FF670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B2753A7E-041A-45FD-9952-5EF54BC01163}"/>
              </a:ext>
            </a:extLst>
          </p:cNvPr>
          <p:cNvSpPr txBox="1"/>
          <p:nvPr/>
        </p:nvSpPr>
        <p:spPr>
          <a:xfrm>
            <a:off x="1216297" y="5515665"/>
            <a:ext cx="10419206" cy="1200329"/>
          </a:xfrm>
          <a:prstGeom prst="rect">
            <a:avLst/>
          </a:prstGeom>
          <a:noFill/>
        </p:spPr>
        <p:txBody>
          <a:bodyPr wrap="square">
            <a:spAutoFit/>
          </a:bodyPr>
          <a:lstStyle/>
          <a:p>
            <a:pPr algn="ctr"/>
            <a:r>
              <a:rPr lang="it-IT" sz="2400" dirty="0">
                <a:solidFill>
                  <a:schemeClr val="bg1"/>
                </a:solidFill>
              </a:rPr>
              <a:t>EvoForm Consulting - Selezione, Formazione e Coaching</a:t>
            </a:r>
          </a:p>
          <a:p>
            <a:pPr algn="ctr"/>
            <a:r>
              <a:rPr lang="it-IT" sz="2400" dirty="0">
                <a:solidFill>
                  <a:schemeClr val="bg1"/>
                </a:solidFill>
              </a:rPr>
              <a:t>Mail: info@evoform.it Web: www.evoform.it</a:t>
            </a:r>
          </a:p>
          <a:p>
            <a:pPr algn="ctr"/>
            <a:r>
              <a:rPr lang="it-IT" sz="2400" dirty="0">
                <a:solidFill>
                  <a:schemeClr val="bg1"/>
                </a:solidFill>
              </a:rPr>
              <a:t>Via Marzorati, 2 21047 Saronno (Va) 1</a:t>
            </a:r>
          </a:p>
        </p:txBody>
      </p:sp>
    </p:spTree>
    <p:extLst>
      <p:ext uri="{BB962C8B-B14F-4D97-AF65-F5344CB8AC3E}">
        <p14:creationId xmlns:p14="http://schemas.microsoft.com/office/powerpoint/2010/main" val="2086224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5000">
              <a:schemeClr val="bg2">
                <a:tint val="96000"/>
                <a:shade val="100000"/>
                <a:hueMod val="92000"/>
                <a:satMod val="200000"/>
                <a:lumMod val="128000"/>
              </a:schemeClr>
            </a:gs>
            <a:gs pos="42000">
              <a:schemeClr val="bg2">
                <a:shade val="100000"/>
                <a:hueMod val="100000"/>
                <a:satMod val="110000"/>
                <a:lumMod val="130000"/>
              </a:schemeClr>
            </a:gs>
          </a:gsLst>
          <a:lin ang="2520000" scaled="0"/>
        </a:gra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1B9AD58-AC8E-4009-9A3E-E2D0F1DFDCE0}"/>
              </a:ext>
            </a:extLst>
          </p:cNvPr>
          <p:cNvPicPr>
            <a:picLocks noChangeAspect="1"/>
          </p:cNvPicPr>
          <p:nvPr/>
        </p:nvPicPr>
        <p:blipFill>
          <a:blip r:embed="rId3"/>
          <a:stretch>
            <a:fillRect/>
          </a:stretch>
        </p:blipFill>
        <p:spPr>
          <a:xfrm>
            <a:off x="0" y="6368471"/>
            <a:ext cx="12192000" cy="652329"/>
          </a:xfrm>
          <a:prstGeom prst="rect">
            <a:avLst/>
          </a:prstGeom>
        </p:spPr>
      </p:pic>
      <p:sp>
        <p:nvSpPr>
          <p:cNvPr id="2" name="Titolo 1">
            <a:extLst>
              <a:ext uri="{FF2B5EF4-FFF2-40B4-BE49-F238E27FC236}">
                <a16:creationId xmlns:a16="http://schemas.microsoft.com/office/drawing/2014/main" id="{23B32506-2D57-4E00-9E24-965550C1A534}"/>
              </a:ext>
            </a:extLst>
          </p:cNvPr>
          <p:cNvSpPr>
            <a:spLocks noGrp="1"/>
          </p:cNvSpPr>
          <p:nvPr>
            <p:ph type="title"/>
          </p:nvPr>
        </p:nvSpPr>
        <p:spPr>
          <a:xfrm>
            <a:off x="-137886" y="857890"/>
            <a:ext cx="6825344" cy="2182780"/>
          </a:xfrm>
        </p:spPr>
        <p:txBody>
          <a:bodyPr vert="horz" lIns="91440" tIns="45720" rIns="91440" bIns="45720" rtlCol="0" anchor="t">
            <a:normAutofit/>
          </a:bodyPr>
          <a:lstStyle/>
          <a:p>
            <a:pPr algn="ctr"/>
            <a:r>
              <a:rPr lang="en-US" sz="5100" kern="1200" dirty="0">
                <a:solidFill>
                  <a:schemeClr val="tx1"/>
                </a:solidFill>
                <a:latin typeface="Arial" panose="020B0604020202020204" pitchFamily="34" charset="0"/>
                <a:cs typeface="Arial" panose="020B0604020202020204" pitchFamily="34" charset="0"/>
              </a:rPr>
              <a:t>B</a:t>
            </a:r>
            <a:r>
              <a:rPr lang="en-US" sz="5100" dirty="0">
                <a:latin typeface="Arial" panose="020B0604020202020204" pitchFamily="34" charset="0"/>
                <a:cs typeface="Arial" panose="020B0604020202020204" pitchFamily="34" charset="0"/>
              </a:rPr>
              <a:t>enessere e organizzazione</a:t>
            </a:r>
            <a:endParaRPr lang="en-US" sz="5100" kern="1200" dirty="0">
              <a:solidFill>
                <a:schemeClr val="tx1"/>
              </a:solidFill>
              <a:latin typeface="Arial" panose="020B0604020202020204" pitchFamily="34" charset="0"/>
              <a:cs typeface="Arial" panose="020B0604020202020204" pitchFamily="34" charset="0"/>
            </a:endParaRPr>
          </a:p>
        </p:txBody>
      </p:sp>
      <p:sp>
        <p:nvSpPr>
          <p:cNvPr id="4" name="Segnaposto numero diapositiva 3">
            <a:extLst>
              <a:ext uri="{FF2B5EF4-FFF2-40B4-BE49-F238E27FC236}">
                <a16:creationId xmlns:a16="http://schemas.microsoft.com/office/drawing/2014/main" id="{C74DCC61-E53A-49CC-B313-CC183356BA73}"/>
              </a:ext>
            </a:extLst>
          </p:cNvPr>
          <p:cNvSpPr>
            <a:spLocks noGrp="1"/>
          </p:cNvSpPr>
          <p:nvPr>
            <p:ph type="sldNum" sz="quarter" idx="12"/>
          </p:nvPr>
        </p:nvSpPr>
        <p:spPr>
          <a:xfrm>
            <a:off x="11133655" y="6492875"/>
            <a:ext cx="753545" cy="365125"/>
          </a:xfrm>
        </p:spPr>
        <p:txBody>
          <a:bodyPr/>
          <a:lstStyle/>
          <a:p>
            <a:fld id="{27CE633F-9882-4A5C-83A2-1109D0C73261}" type="slidenum">
              <a:rPr lang="en-US" sz="1800" smtClean="0">
                <a:solidFill>
                  <a:schemeClr val="tx1"/>
                </a:solidFill>
              </a:rPr>
              <a:pPr/>
              <a:t>10</a:t>
            </a:fld>
            <a:endParaRPr lang="en-US" sz="1800" dirty="0">
              <a:solidFill>
                <a:schemeClr val="tx1"/>
              </a:solidFill>
            </a:endParaRPr>
          </a:p>
        </p:txBody>
      </p:sp>
      <p:sp>
        <p:nvSpPr>
          <p:cNvPr id="12" name="CasellaDiTesto 11">
            <a:extLst>
              <a:ext uri="{FF2B5EF4-FFF2-40B4-BE49-F238E27FC236}">
                <a16:creationId xmlns:a16="http://schemas.microsoft.com/office/drawing/2014/main" id="{7C8429B1-5F0F-436A-8A28-B657C817FC97}"/>
              </a:ext>
            </a:extLst>
          </p:cNvPr>
          <p:cNvSpPr txBox="1"/>
          <p:nvPr/>
        </p:nvSpPr>
        <p:spPr>
          <a:xfrm>
            <a:off x="475343" y="3040670"/>
            <a:ext cx="5394251" cy="2908489"/>
          </a:xfrm>
          <a:prstGeom prst="rect">
            <a:avLst/>
          </a:prstGeom>
          <a:noFill/>
        </p:spPr>
        <p:txBody>
          <a:bodyPr wrap="square" rtlCol="0">
            <a:spAutoFit/>
          </a:bodyPr>
          <a:lstStyle/>
          <a:p>
            <a:pPr algn="ctr">
              <a:spcAft>
                <a:spcPts val="600"/>
              </a:spcAft>
            </a:pPr>
            <a:r>
              <a:rPr lang="it-IT" sz="2400" i="1" dirty="0">
                <a:latin typeface="Arial" panose="020B0604020202020204" pitchFamily="34" charset="0"/>
                <a:cs typeface="Arial" panose="020B0604020202020204" pitchFamily="34" charset="0"/>
              </a:rPr>
              <a:t>«La persona sperimenta una condizione di benessere quando individua un’armonia tra ciò che è, ciò che fa e ciò che prova in azienda.»</a:t>
            </a:r>
          </a:p>
          <a:p>
            <a:pPr algn="ctr">
              <a:spcAft>
                <a:spcPts val="600"/>
              </a:spcAft>
            </a:pPr>
            <a:endParaRPr lang="it-IT" sz="2400" i="1" dirty="0">
              <a:latin typeface="Arial" panose="020B0604020202020204" pitchFamily="34" charset="0"/>
              <a:cs typeface="Arial" panose="020B0604020202020204" pitchFamily="34" charset="0"/>
            </a:endParaRPr>
          </a:p>
          <a:p>
            <a:pPr algn="ctr">
              <a:spcAft>
                <a:spcPts val="600"/>
              </a:spcAft>
            </a:pPr>
            <a:r>
              <a:rPr lang="it-IT" sz="2400" b="1" i="1" dirty="0">
                <a:latin typeface="Arial" panose="020B0604020202020204" pitchFamily="34" charset="0"/>
                <a:cs typeface="Arial" panose="020B0604020202020204" pitchFamily="34" charset="0"/>
              </a:rPr>
              <a:t>CONDIVISIONE DI VALORI</a:t>
            </a:r>
          </a:p>
          <a:p>
            <a:pPr algn="ctr">
              <a:spcAft>
                <a:spcPts val="600"/>
              </a:spcAft>
            </a:pPr>
            <a:r>
              <a:rPr lang="it-IT" sz="2400" b="1" i="1" dirty="0">
                <a:latin typeface="Arial" panose="020B0604020202020204" pitchFamily="34" charset="0"/>
                <a:cs typeface="Arial" panose="020B0604020202020204" pitchFamily="34" charset="0"/>
              </a:rPr>
              <a:t>WORKLIFE BALANCE</a:t>
            </a:r>
          </a:p>
        </p:txBody>
      </p:sp>
      <p:graphicFrame>
        <p:nvGraphicFramePr>
          <p:cNvPr id="37" name="CasellaDiTesto 10">
            <a:extLst>
              <a:ext uri="{FF2B5EF4-FFF2-40B4-BE49-F238E27FC236}">
                <a16:creationId xmlns:a16="http://schemas.microsoft.com/office/drawing/2014/main" id="{85D21290-16FB-487D-8942-99446046D822}"/>
              </a:ext>
            </a:extLst>
          </p:cNvPr>
          <p:cNvGraphicFramePr/>
          <p:nvPr>
            <p:extLst>
              <p:ext uri="{D42A27DB-BD31-4B8C-83A1-F6EECF244321}">
                <p14:modId xmlns:p14="http://schemas.microsoft.com/office/powerpoint/2010/main" val="2984729960"/>
              </p:ext>
            </p:extLst>
          </p:nvPr>
        </p:nvGraphicFramePr>
        <p:xfrm>
          <a:off x="7229042" y="879355"/>
          <a:ext cx="4124758" cy="5120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magine 4">
            <a:extLst>
              <a:ext uri="{FF2B5EF4-FFF2-40B4-BE49-F238E27FC236}">
                <a16:creationId xmlns:a16="http://schemas.microsoft.com/office/drawing/2014/main" id="{44772BBC-AF16-4A32-B0FF-6E9A5C3F83F3}"/>
              </a:ext>
            </a:extLst>
          </p:cNvPr>
          <p:cNvPicPr>
            <a:picLocks noChangeAspect="1"/>
          </p:cNvPicPr>
          <p:nvPr/>
        </p:nvPicPr>
        <p:blipFill>
          <a:blip r:embed="rId9"/>
          <a:stretch>
            <a:fillRect/>
          </a:stretch>
        </p:blipFill>
        <p:spPr>
          <a:xfrm>
            <a:off x="10227154" y="163364"/>
            <a:ext cx="1499746" cy="652329"/>
          </a:xfrm>
          <a:prstGeom prst="rect">
            <a:avLst/>
          </a:prstGeom>
        </p:spPr>
      </p:pic>
    </p:spTree>
    <p:extLst>
      <p:ext uri="{BB962C8B-B14F-4D97-AF65-F5344CB8AC3E}">
        <p14:creationId xmlns:p14="http://schemas.microsoft.com/office/powerpoint/2010/main" val="163593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91E13E-E147-4F2A-A3B3-77E938F55E89}"/>
              </a:ext>
            </a:extLst>
          </p:cNvPr>
          <p:cNvSpPr>
            <a:spLocks noGrp="1"/>
          </p:cNvSpPr>
          <p:nvPr>
            <p:ph type="title"/>
          </p:nvPr>
        </p:nvSpPr>
        <p:spPr>
          <a:xfrm>
            <a:off x="838200" y="625565"/>
            <a:ext cx="10515600" cy="1325563"/>
          </a:xfrm>
        </p:spPr>
        <p:txBody>
          <a:bodyPr/>
          <a:lstStyle/>
          <a:p>
            <a:pPr algn="ctr"/>
            <a:r>
              <a:rPr lang="it-IT" dirty="0"/>
              <a:t>Welfare e wellness organizzativo </a:t>
            </a:r>
          </a:p>
        </p:txBody>
      </p:sp>
      <p:sp>
        <p:nvSpPr>
          <p:cNvPr id="4" name="CasellaDiTesto 3">
            <a:extLst>
              <a:ext uri="{FF2B5EF4-FFF2-40B4-BE49-F238E27FC236}">
                <a16:creationId xmlns:a16="http://schemas.microsoft.com/office/drawing/2014/main" id="{BD6CD9E9-BC9E-46CB-8363-E183030EA32A}"/>
              </a:ext>
            </a:extLst>
          </p:cNvPr>
          <p:cNvSpPr txBox="1"/>
          <p:nvPr/>
        </p:nvSpPr>
        <p:spPr>
          <a:xfrm>
            <a:off x="2395526" y="1594241"/>
            <a:ext cx="8625886" cy="338554"/>
          </a:xfrm>
          <a:prstGeom prst="rect">
            <a:avLst/>
          </a:prstGeom>
          <a:noFill/>
        </p:spPr>
        <p:txBody>
          <a:bodyPr wrap="square" rtlCol="0">
            <a:spAutoFit/>
          </a:bodyPr>
          <a:lstStyle/>
          <a:p>
            <a:r>
              <a:rPr lang="it-IT" sz="1600" dirty="0">
                <a:latin typeface="Arial" panose="020B0604020202020204" pitchFamily="34" charset="0"/>
                <a:cs typeface="Arial" panose="020B0604020202020204" pitchFamily="34" charset="0"/>
              </a:rPr>
              <a:t>ESEMPI DEI MIGLIORI PROGRAMMI DI WELLNESS SUL POSTO DI LAVORO</a:t>
            </a:r>
          </a:p>
        </p:txBody>
      </p:sp>
      <p:sp>
        <p:nvSpPr>
          <p:cNvPr id="7" name="CasellaDiTesto 6">
            <a:extLst>
              <a:ext uri="{FF2B5EF4-FFF2-40B4-BE49-F238E27FC236}">
                <a16:creationId xmlns:a16="http://schemas.microsoft.com/office/drawing/2014/main" id="{2BA55EF2-05F2-45D6-96AB-7AE1D0162291}"/>
              </a:ext>
            </a:extLst>
          </p:cNvPr>
          <p:cNvSpPr txBox="1"/>
          <p:nvPr/>
        </p:nvSpPr>
        <p:spPr>
          <a:xfrm>
            <a:off x="718564" y="2731532"/>
            <a:ext cx="3000398" cy="923330"/>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Principali Società con programmi di wellness basate sullo </a:t>
            </a:r>
            <a:r>
              <a:rPr lang="it-IT" b="1" dirty="0">
                <a:latin typeface="Arial" panose="020B0604020202020204" pitchFamily="34" charset="0"/>
                <a:cs typeface="Arial" panose="020B0604020202020204" pitchFamily="34" charset="0"/>
              </a:rPr>
              <a:t>YOGA. </a:t>
            </a:r>
          </a:p>
        </p:txBody>
      </p:sp>
      <p:pic>
        <p:nvPicPr>
          <p:cNvPr id="1026" name="Picture 2" descr="NOVARTIS lavora con noi: ecco dove inviare il curriculum vitae. |">
            <a:extLst>
              <a:ext uri="{FF2B5EF4-FFF2-40B4-BE49-F238E27FC236}">
                <a16:creationId xmlns:a16="http://schemas.microsoft.com/office/drawing/2014/main" id="{60273E98-7331-4F0B-A8B3-31D6B59C9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571" y="3705877"/>
            <a:ext cx="3473609" cy="195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cchiali Made in Italy: il gruppo Luxottica | Blickers">
            <a:extLst>
              <a:ext uri="{FF2B5EF4-FFF2-40B4-BE49-F238E27FC236}">
                <a16:creationId xmlns:a16="http://schemas.microsoft.com/office/drawing/2014/main" id="{73CCBDA7-114F-4771-B783-DA39F59D7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347" y="4036692"/>
            <a:ext cx="3107788" cy="17403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esa Sanpaolo: si accede alle filiali solo su appuntamento">
            <a:extLst>
              <a:ext uri="{FF2B5EF4-FFF2-40B4-BE49-F238E27FC236}">
                <a16:creationId xmlns:a16="http://schemas.microsoft.com/office/drawing/2014/main" id="{24E9C48D-1057-49C1-AB46-1BD4195DA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7681" y="2340574"/>
            <a:ext cx="3000398" cy="2117928"/>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D8955E9F-1DD4-4D75-8C9F-A41F55CB8F0A}"/>
              </a:ext>
            </a:extLst>
          </p:cNvPr>
          <p:cNvPicPr>
            <a:picLocks noChangeAspect="1"/>
          </p:cNvPicPr>
          <p:nvPr/>
        </p:nvPicPr>
        <p:blipFill>
          <a:blip r:embed="rId6"/>
          <a:stretch>
            <a:fillRect/>
          </a:stretch>
        </p:blipFill>
        <p:spPr>
          <a:xfrm>
            <a:off x="5697415" y="236119"/>
            <a:ext cx="1280836" cy="557112"/>
          </a:xfrm>
          <a:prstGeom prst="rect">
            <a:avLst/>
          </a:prstGeom>
        </p:spPr>
      </p:pic>
      <p:pic>
        <p:nvPicPr>
          <p:cNvPr id="3" name="Immagine 2">
            <a:extLst>
              <a:ext uri="{FF2B5EF4-FFF2-40B4-BE49-F238E27FC236}">
                <a16:creationId xmlns:a16="http://schemas.microsoft.com/office/drawing/2014/main" id="{B4FFF48E-F45E-415F-918A-52B60F32E583}"/>
              </a:ext>
            </a:extLst>
          </p:cNvPr>
          <p:cNvPicPr>
            <a:picLocks noChangeAspect="1"/>
          </p:cNvPicPr>
          <p:nvPr/>
        </p:nvPicPr>
        <p:blipFill>
          <a:blip r:embed="rId7"/>
          <a:stretch>
            <a:fillRect/>
          </a:stretch>
        </p:blipFill>
        <p:spPr>
          <a:xfrm>
            <a:off x="0" y="6295745"/>
            <a:ext cx="12192000" cy="652272"/>
          </a:xfrm>
          <a:prstGeom prst="rect">
            <a:avLst/>
          </a:prstGeom>
        </p:spPr>
      </p:pic>
      <p:sp>
        <p:nvSpPr>
          <p:cNvPr id="5" name="Segnaposto numero diapositiva 4">
            <a:extLst>
              <a:ext uri="{FF2B5EF4-FFF2-40B4-BE49-F238E27FC236}">
                <a16:creationId xmlns:a16="http://schemas.microsoft.com/office/drawing/2014/main" id="{B3BE85F0-80B5-4260-B0DB-22CB0B5C552B}"/>
              </a:ext>
            </a:extLst>
          </p:cNvPr>
          <p:cNvSpPr>
            <a:spLocks noGrp="1"/>
          </p:cNvSpPr>
          <p:nvPr>
            <p:ph type="sldNum" sz="quarter" idx="12"/>
          </p:nvPr>
        </p:nvSpPr>
        <p:spPr>
          <a:xfrm>
            <a:off x="11021412" y="6492875"/>
            <a:ext cx="753545" cy="365125"/>
          </a:xfrm>
        </p:spPr>
        <p:txBody>
          <a:bodyPr/>
          <a:lstStyle/>
          <a:p>
            <a:fld id="{27CE633F-9882-4A5C-83A2-1109D0C73261}" type="slidenum">
              <a:rPr lang="en-US" sz="1800" smtClean="0">
                <a:solidFill>
                  <a:schemeClr val="tx1"/>
                </a:solidFill>
              </a:rPr>
              <a:pPr/>
              <a:t>11</a:t>
            </a:fld>
            <a:endParaRPr lang="en-US" sz="1800" dirty="0">
              <a:solidFill>
                <a:schemeClr val="tx1"/>
              </a:solidFill>
            </a:endParaRPr>
          </a:p>
        </p:txBody>
      </p:sp>
    </p:spTree>
    <p:extLst>
      <p:ext uri="{BB962C8B-B14F-4D97-AF65-F5344CB8AC3E}">
        <p14:creationId xmlns:p14="http://schemas.microsoft.com/office/powerpoint/2010/main" val="360956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EA773F6-F805-49DE-8687-9C1C26CE7EEF}"/>
              </a:ext>
            </a:extLst>
          </p:cNvPr>
          <p:cNvPicPr>
            <a:picLocks noChangeAspect="1"/>
          </p:cNvPicPr>
          <p:nvPr/>
        </p:nvPicPr>
        <p:blipFill>
          <a:blip r:embed="rId3"/>
          <a:stretch>
            <a:fillRect/>
          </a:stretch>
        </p:blipFill>
        <p:spPr>
          <a:xfrm>
            <a:off x="0" y="6365288"/>
            <a:ext cx="12247039" cy="652272"/>
          </a:xfrm>
          <a:prstGeom prst="rect">
            <a:avLst/>
          </a:prstGeom>
        </p:spPr>
      </p:pic>
      <p:sp>
        <p:nvSpPr>
          <p:cNvPr id="2" name="Titolo 1">
            <a:extLst>
              <a:ext uri="{FF2B5EF4-FFF2-40B4-BE49-F238E27FC236}">
                <a16:creationId xmlns:a16="http://schemas.microsoft.com/office/drawing/2014/main" id="{994762D1-86A2-44B0-B626-0F04F4FC7F5C}"/>
              </a:ext>
            </a:extLst>
          </p:cNvPr>
          <p:cNvSpPr>
            <a:spLocks noGrp="1"/>
          </p:cNvSpPr>
          <p:nvPr>
            <p:ph type="title"/>
          </p:nvPr>
        </p:nvSpPr>
        <p:spPr>
          <a:xfrm>
            <a:off x="913797" y="609600"/>
            <a:ext cx="4628588" cy="1326321"/>
          </a:xfrm>
        </p:spPr>
        <p:txBody>
          <a:bodyPr vert="horz" lIns="91440" tIns="45720" rIns="91440" bIns="45720" rtlCol="0" anchor="ctr">
            <a:normAutofit/>
          </a:bodyPr>
          <a:lstStyle/>
          <a:p>
            <a:pPr algn="l"/>
            <a:r>
              <a:rPr lang="en-US" sz="3200" dirty="0">
                <a:latin typeface="Arial" panose="020B0604020202020204" pitchFamily="34" charset="0"/>
                <a:cs typeface="Arial" panose="020B0604020202020204" pitchFamily="34" charset="0"/>
              </a:rPr>
              <a:t>Un esempio concreto: Tetra pak</a:t>
            </a:r>
          </a:p>
        </p:txBody>
      </p:sp>
      <p:sp>
        <p:nvSpPr>
          <p:cNvPr id="6" name="Segnaposto numero diapositiva 5">
            <a:extLst>
              <a:ext uri="{FF2B5EF4-FFF2-40B4-BE49-F238E27FC236}">
                <a16:creationId xmlns:a16="http://schemas.microsoft.com/office/drawing/2014/main" id="{6157F4C3-BFCD-4920-A8DF-D6A35F08F509}"/>
              </a:ext>
            </a:extLst>
          </p:cNvPr>
          <p:cNvSpPr>
            <a:spLocks noGrp="1"/>
          </p:cNvSpPr>
          <p:nvPr>
            <p:ph type="sldNum" sz="quarter" idx="12"/>
          </p:nvPr>
        </p:nvSpPr>
        <p:spPr>
          <a:xfrm>
            <a:off x="11147934" y="6408979"/>
            <a:ext cx="753545" cy="564889"/>
          </a:xfrm>
        </p:spPr>
        <p:txBody>
          <a:bodyPr/>
          <a:lstStyle/>
          <a:p>
            <a:fld id="{27CE633F-9882-4A5C-83A2-1109D0C73261}" type="slidenum">
              <a:rPr lang="en-US" sz="2000" smtClean="0">
                <a:solidFill>
                  <a:schemeClr val="tx1"/>
                </a:solidFill>
              </a:rPr>
              <a:pPr/>
              <a:t>12</a:t>
            </a:fld>
            <a:endParaRPr lang="en-US" dirty="0">
              <a:solidFill>
                <a:schemeClr val="tx1"/>
              </a:solidFill>
            </a:endParaRPr>
          </a:p>
        </p:txBody>
      </p:sp>
      <p:sp>
        <p:nvSpPr>
          <p:cNvPr id="4" name="CasellaDiTesto 3">
            <a:extLst>
              <a:ext uri="{FF2B5EF4-FFF2-40B4-BE49-F238E27FC236}">
                <a16:creationId xmlns:a16="http://schemas.microsoft.com/office/drawing/2014/main" id="{C6F21822-7FF4-40F5-AA59-C67A150851F9}"/>
              </a:ext>
            </a:extLst>
          </p:cNvPr>
          <p:cNvSpPr txBox="1"/>
          <p:nvPr/>
        </p:nvSpPr>
        <p:spPr>
          <a:xfrm>
            <a:off x="913795" y="2096063"/>
            <a:ext cx="4628588" cy="4011309"/>
          </a:xfrm>
          <a:prstGeom prst="rect">
            <a:avLst/>
          </a:prstGeom>
        </p:spPr>
        <p:txBody>
          <a:bodyPr vert="horz" lIns="91440" tIns="45720" rIns="91440" bIns="45720" rtlCol="0">
            <a:normAutofit/>
          </a:bodyPr>
          <a:lstStyle/>
          <a:p>
            <a:pPr indent="-228600" defTabSz="914400">
              <a:lnSpc>
                <a:spcPct val="12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Tetra pak dispone di un asilo nido e di percorsi di counsueling per favorire il temporaneo distacco dal lavoro e la successiva ripresa dell’attività lavorativa da parte delle neomamma. </a:t>
            </a:r>
          </a:p>
          <a:p>
            <a:pPr defTabSz="914400">
              <a:lnSpc>
                <a:spcPct val="120000"/>
              </a:lnSpc>
              <a:spcAft>
                <a:spcPts val="600"/>
              </a:spcAft>
            </a:pPr>
            <a:endParaRPr lang="en-US" dirty="0">
              <a:latin typeface="Arial" panose="020B0604020202020204" pitchFamily="34" charset="0"/>
              <a:cs typeface="Arial" panose="020B0604020202020204" pitchFamily="34" charset="0"/>
            </a:endParaRPr>
          </a:p>
          <a:p>
            <a:pPr indent="-228600" defTabSz="914400">
              <a:lnSpc>
                <a:spcPct val="12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La Tetra Pak prevede un’integrazione retributiva per consentire alle neomamme di stare a casa fino al compimento di 11-12 mesi del neonato. </a:t>
            </a:r>
          </a:p>
        </p:txBody>
      </p:sp>
      <p:pic>
        <p:nvPicPr>
          <p:cNvPr id="2050" name="Picture 2" descr="Tetra Pak - Wikipedia">
            <a:extLst>
              <a:ext uri="{FF2B5EF4-FFF2-40B4-BE49-F238E27FC236}">
                <a16:creationId xmlns:a16="http://schemas.microsoft.com/office/drawing/2014/main" id="{E1070C92-9633-492E-8CAB-E1F916F5187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91643" y="1311653"/>
            <a:ext cx="1854824" cy="18548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tra Pak, l'orario di lavoro è libero - Economia - ilrestodelcarlino.it">
            <a:extLst>
              <a:ext uri="{FF2B5EF4-FFF2-40B4-BE49-F238E27FC236}">
                <a16:creationId xmlns:a16="http://schemas.microsoft.com/office/drawing/2014/main" id="{46B5102E-ED9B-47F3-B636-0785680B9E1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098395" y="1502412"/>
            <a:ext cx="2591988" cy="1451512"/>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id="{1A9EDF13-8767-43A8-A825-732F8C659159}"/>
              </a:ext>
            </a:extLst>
          </p:cNvPr>
          <p:cNvPicPr>
            <a:picLocks noChangeAspect="1"/>
          </p:cNvPicPr>
          <p:nvPr/>
        </p:nvPicPr>
        <p:blipFill>
          <a:blip r:embed="rId6"/>
          <a:stretch>
            <a:fillRect/>
          </a:stretch>
        </p:blipFill>
        <p:spPr>
          <a:xfrm>
            <a:off x="7781902" y="3484470"/>
            <a:ext cx="3366032" cy="1820969"/>
          </a:xfrm>
          <a:prstGeom prst="rect">
            <a:avLst/>
          </a:prstGeom>
        </p:spPr>
      </p:pic>
      <p:pic>
        <p:nvPicPr>
          <p:cNvPr id="8" name="Immagine 7">
            <a:extLst>
              <a:ext uri="{FF2B5EF4-FFF2-40B4-BE49-F238E27FC236}">
                <a16:creationId xmlns:a16="http://schemas.microsoft.com/office/drawing/2014/main" id="{52924708-3DDE-48FB-8552-C7AEECA4C0BE}"/>
              </a:ext>
            </a:extLst>
          </p:cNvPr>
          <p:cNvPicPr>
            <a:picLocks noChangeAspect="1"/>
          </p:cNvPicPr>
          <p:nvPr/>
        </p:nvPicPr>
        <p:blipFill>
          <a:blip r:embed="rId7"/>
          <a:stretch>
            <a:fillRect/>
          </a:stretch>
        </p:blipFill>
        <p:spPr>
          <a:xfrm>
            <a:off x="10385373" y="154942"/>
            <a:ext cx="1499616" cy="652273"/>
          </a:xfrm>
          <a:prstGeom prst="rect">
            <a:avLst/>
          </a:prstGeom>
        </p:spPr>
      </p:pic>
    </p:spTree>
    <p:extLst>
      <p:ext uri="{BB962C8B-B14F-4D97-AF65-F5344CB8AC3E}">
        <p14:creationId xmlns:p14="http://schemas.microsoft.com/office/powerpoint/2010/main" val="28662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564F4B3-2945-4710-9EDB-6E7779F448B1}"/>
              </a:ext>
            </a:extLst>
          </p:cNvPr>
          <p:cNvPicPr>
            <a:picLocks noChangeAspect="1"/>
          </p:cNvPicPr>
          <p:nvPr/>
        </p:nvPicPr>
        <p:blipFill>
          <a:blip r:embed="rId3"/>
          <a:stretch>
            <a:fillRect/>
          </a:stretch>
        </p:blipFill>
        <p:spPr>
          <a:xfrm>
            <a:off x="0" y="6334409"/>
            <a:ext cx="12192000" cy="652272"/>
          </a:xfrm>
          <a:prstGeom prst="rect">
            <a:avLst/>
          </a:prstGeom>
        </p:spPr>
      </p:pic>
      <p:sp>
        <p:nvSpPr>
          <p:cNvPr id="3" name="Segnaposto numero diapositiva 2">
            <a:extLst>
              <a:ext uri="{FF2B5EF4-FFF2-40B4-BE49-F238E27FC236}">
                <a16:creationId xmlns:a16="http://schemas.microsoft.com/office/drawing/2014/main" id="{AB3D72A0-D7D3-4E1E-B3C0-A0FE558D5815}"/>
              </a:ext>
            </a:extLst>
          </p:cNvPr>
          <p:cNvSpPr>
            <a:spLocks noGrp="1"/>
          </p:cNvSpPr>
          <p:nvPr>
            <p:ph type="sldNum" sz="quarter" idx="12"/>
          </p:nvPr>
        </p:nvSpPr>
        <p:spPr>
          <a:xfrm>
            <a:off x="11059640" y="6431881"/>
            <a:ext cx="753545" cy="365125"/>
          </a:xfrm>
        </p:spPr>
        <p:txBody>
          <a:bodyPr vert="horz" lIns="91440" tIns="45720" rIns="91440" bIns="45720" rtlCol="0" anchor="ctr">
            <a:normAutofit fontScale="85000" lnSpcReduction="20000"/>
          </a:bodyPr>
          <a:lstStyle/>
          <a:p>
            <a:pPr>
              <a:spcAft>
                <a:spcPts val="600"/>
              </a:spcAft>
            </a:pPr>
            <a:fld id="{27CE633F-9882-4A5C-83A2-1109D0C73261}" type="slidenum">
              <a:rPr lang="en-US" sz="2400" kern="1200" smtClean="0">
                <a:solidFill>
                  <a:schemeClr val="tx1"/>
                </a:solidFill>
                <a:latin typeface="+mn-lt"/>
                <a:ea typeface="+mn-ea"/>
                <a:cs typeface="+mn-cs"/>
              </a:rPr>
              <a:pPr>
                <a:spcAft>
                  <a:spcPts val="600"/>
                </a:spcAft>
              </a:pPr>
              <a:t>13</a:t>
            </a:fld>
            <a:endParaRPr lang="en-US" kern="1200" dirty="0">
              <a:solidFill>
                <a:schemeClr val="tx1"/>
              </a:solidFill>
              <a:latin typeface="+mn-lt"/>
              <a:ea typeface="+mn-ea"/>
              <a:cs typeface="+mn-cs"/>
            </a:endParaRPr>
          </a:p>
        </p:txBody>
      </p:sp>
      <p:sp>
        <p:nvSpPr>
          <p:cNvPr id="4" name="CasellaDiTesto 3">
            <a:extLst>
              <a:ext uri="{FF2B5EF4-FFF2-40B4-BE49-F238E27FC236}">
                <a16:creationId xmlns:a16="http://schemas.microsoft.com/office/drawing/2014/main" id="{1A0C705C-BC0C-4F56-B0CA-52BAAFDE213C}"/>
              </a:ext>
            </a:extLst>
          </p:cNvPr>
          <p:cNvSpPr txBox="1"/>
          <p:nvPr/>
        </p:nvSpPr>
        <p:spPr>
          <a:xfrm>
            <a:off x="2675661" y="4054074"/>
            <a:ext cx="6656138" cy="2932607"/>
          </a:xfrm>
          <a:prstGeom prst="rect">
            <a:avLst/>
          </a:prstGeom>
        </p:spPr>
        <p:txBody>
          <a:bodyPr vert="horz" lIns="91440" tIns="45720" rIns="91440" bIns="45720" rtlCol="0" anchor="ctr">
            <a:normAutofit/>
          </a:bodyPr>
          <a:lstStyle/>
          <a:p>
            <a:pPr algn="ctr" defTabSz="914400">
              <a:lnSpc>
                <a:spcPct val="120000"/>
              </a:lnSpc>
              <a:spcAft>
                <a:spcPts val="600"/>
              </a:spcAft>
            </a:pPr>
            <a:r>
              <a:rPr lang="en-US" sz="2000" dirty="0">
                <a:solidFill>
                  <a:schemeClr val="tx1">
                    <a:lumMod val="95000"/>
                    <a:lumOff val="5000"/>
                  </a:schemeClr>
                </a:solidFill>
                <a:latin typeface="Arial" panose="020B0604020202020204" pitchFamily="34" charset="0"/>
                <a:cs typeface="Arial" panose="020B0604020202020204" pitchFamily="34" charset="0"/>
              </a:rPr>
              <a:t>Uno </a:t>
            </a:r>
            <a:r>
              <a:rPr lang="en-US" sz="2000" b="1" dirty="0">
                <a:solidFill>
                  <a:schemeClr val="tx1">
                    <a:lumMod val="95000"/>
                    <a:lumOff val="5000"/>
                  </a:schemeClr>
                </a:solidFill>
                <a:latin typeface="Arial" panose="020B0604020202020204" pitchFamily="34" charset="0"/>
                <a:cs typeface="Arial" panose="020B0604020202020204" pitchFamily="34" charset="0"/>
              </a:rPr>
              <a:t>strumento efficace</a:t>
            </a:r>
            <a:r>
              <a:rPr lang="en-US" sz="2000" dirty="0">
                <a:solidFill>
                  <a:schemeClr val="tx1">
                    <a:lumMod val="95000"/>
                    <a:lumOff val="5000"/>
                  </a:schemeClr>
                </a:solidFill>
                <a:latin typeface="Arial" panose="020B0604020202020204" pitchFamily="34" charset="0"/>
                <a:cs typeface="Arial" panose="020B0604020202020204" pitchFamily="34" charset="0"/>
              </a:rPr>
              <a:t>, a costo zero, che ha importanti sul livello di stress, e dunque sul benessere psicofisico dell’individuo. </a:t>
            </a:r>
          </a:p>
        </p:txBody>
      </p:sp>
      <p:sp>
        <p:nvSpPr>
          <p:cNvPr id="5" name="CasellaDiTesto 4">
            <a:extLst>
              <a:ext uri="{FF2B5EF4-FFF2-40B4-BE49-F238E27FC236}">
                <a16:creationId xmlns:a16="http://schemas.microsoft.com/office/drawing/2014/main" id="{AB1ECC99-3453-41B6-AF63-E48AF73B7D86}"/>
              </a:ext>
            </a:extLst>
          </p:cNvPr>
          <p:cNvSpPr txBox="1"/>
          <p:nvPr/>
        </p:nvSpPr>
        <p:spPr>
          <a:xfrm>
            <a:off x="4274232" y="402920"/>
            <a:ext cx="3643533" cy="646331"/>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LA </a:t>
            </a:r>
            <a:r>
              <a:rPr lang="it-IT" sz="3600" dirty="0">
                <a:latin typeface="Arial" panose="020B0604020202020204" pitchFamily="34" charset="0"/>
                <a:cs typeface="Arial" panose="020B0604020202020204" pitchFamily="34" charset="0"/>
              </a:rPr>
              <a:t>NARRAZIONE</a:t>
            </a:r>
            <a:endParaRPr lang="it-IT" dirty="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D0D96D51-4470-4C5F-80C4-7BA21D46039D}"/>
              </a:ext>
            </a:extLst>
          </p:cNvPr>
          <p:cNvPicPr>
            <a:picLocks noChangeAspect="1"/>
          </p:cNvPicPr>
          <p:nvPr/>
        </p:nvPicPr>
        <p:blipFill>
          <a:blip r:embed="rId4"/>
          <a:stretch>
            <a:fillRect/>
          </a:stretch>
        </p:blipFill>
        <p:spPr>
          <a:xfrm>
            <a:off x="401887" y="5520377"/>
            <a:ext cx="1460941" cy="631758"/>
          </a:xfrm>
          <a:prstGeom prst="rect">
            <a:avLst/>
          </a:prstGeom>
        </p:spPr>
      </p:pic>
      <p:pic>
        <p:nvPicPr>
          <p:cNvPr id="8" name="Immagine 7" descr="Immagine che contiene testo, documento, penna&#10;&#10;Descrizione generata automaticamente">
            <a:extLst>
              <a:ext uri="{FF2B5EF4-FFF2-40B4-BE49-F238E27FC236}">
                <a16:creationId xmlns:a16="http://schemas.microsoft.com/office/drawing/2014/main" id="{20E0B9E2-E564-4055-8464-3F702B9EE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1935" y="1723121"/>
            <a:ext cx="4009190" cy="2634197"/>
          </a:xfrm>
          <a:prstGeom prst="rect">
            <a:avLst/>
          </a:prstGeom>
        </p:spPr>
      </p:pic>
    </p:spTree>
    <p:extLst>
      <p:ext uri="{BB962C8B-B14F-4D97-AF65-F5344CB8AC3E}">
        <p14:creationId xmlns:p14="http://schemas.microsoft.com/office/powerpoint/2010/main" val="275531228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458363-5742-403B-974A-B638E1400309}"/>
              </a:ext>
            </a:extLst>
          </p:cNvPr>
          <p:cNvSpPr>
            <a:spLocks noGrp="1"/>
          </p:cNvSpPr>
          <p:nvPr>
            <p:ph type="title"/>
          </p:nvPr>
        </p:nvSpPr>
        <p:spPr>
          <a:xfrm>
            <a:off x="965201" y="1096964"/>
            <a:ext cx="3339514" cy="4558022"/>
          </a:xfrm>
        </p:spPr>
        <p:txBody>
          <a:bodyPr vert="horz" lIns="91440" tIns="45720" rIns="91440" bIns="45720" rtlCol="0" anchor="ctr">
            <a:normAutofit/>
          </a:bodyPr>
          <a:lstStyle/>
          <a:p>
            <a:r>
              <a:rPr lang="en-US" sz="2800" dirty="0">
                <a:solidFill>
                  <a:srgbClr val="FFFFFF"/>
                </a:solidFill>
              </a:rPr>
              <a:t>Suggerimenti per utilizzare la scrittura</a:t>
            </a:r>
          </a:p>
        </p:txBody>
      </p:sp>
      <p:sp>
        <p:nvSpPr>
          <p:cNvPr id="3" name="Segnaposto numero diapositiva 2">
            <a:extLst>
              <a:ext uri="{FF2B5EF4-FFF2-40B4-BE49-F238E27FC236}">
                <a16:creationId xmlns:a16="http://schemas.microsoft.com/office/drawing/2014/main" id="{AB3D72A0-D7D3-4E1E-B3C0-A0FE558D5815}"/>
              </a:ext>
            </a:extLst>
          </p:cNvPr>
          <p:cNvSpPr>
            <a:spLocks noGrp="1"/>
          </p:cNvSpPr>
          <p:nvPr>
            <p:ph type="sldNum" sz="quarter" idx="12"/>
          </p:nvPr>
        </p:nvSpPr>
        <p:spPr>
          <a:xfrm>
            <a:off x="10973178" y="6236089"/>
            <a:ext cx="753545" cy="365125"/>
          </a:xfrm>
        </p:spPr>
        <p:txBody>
          <a:bodyPr vert="horz" lIns="91440" tIns="45720" rIns="91440" bIns="45720" rtlCol="0" anchor="ctr">
            <a:normAutofit lnSpcReduction="10000"/>
          </a:bodyPr>
          <a:lstStyle/>
          <a:p>
            <a:pPr>
              <a:spcAft>
                <a:spcPts val="600"/>
              </a:spcAft>
            </a:pPr>
            <a:fld id="{27CE633F-9882-4A5C-83A2-1109D0C73261}" type="slidenum">
              <a:rPr lang="en-US" sz="1800" kern="1200" smtClean="0">
                <a:solidFill>
                  <a:schemeClr val="tx1"/>
                </a:solidFill>
                <a:latin typeface="+mn-lt"/>
                <a:ea typeface="+mn-ea"/>
                <a:cs typeface="+mn-cs"/>
              </a:rPr>
              <a:pPr>
                <a:spcAft>
                  <a:spcPts val="600"/>
                </a:spcAft>
              </a:pPr>
              <a:t>14</a:t>
            </a:fld>
            <a:endParaRPr lang="en-US" kern="1200" dirty="0">
              <a:solidFill>
                <a:schemeClr val="tx1"/>
              </a:solidFill>
              <a:latin typeface="+mn-lt"/>
              <a:ea typeface="+mn-ea"/>
              <a:cs typeface="+mn-cs"/>
            </a:endParaRPr>
          </a:p>
        </p:txBody>
      </p:sp>
      <p:sp>
        <p:nvSpPr>
          <p:cNvPr id="4" name="CasellaDiTesto 3">
            <a:extLst>
              <a:ext uri="{FF2B5EF4-FFF2-40B4-BE49-F238E27FC236}">
                <a16:creationId xmlns:a16="http://schemas.microsoft.com/office/drawing/2014/main" id="{1A0C705C-BC0C-4F56-B0CA-52BAAFDE213C}"/>
              </a:ext>
            </a:extLst>
          </p:cNvPr>
          <p:cNvSpPr txBox="1"/>
          <p:nvPr/>
        </p:nvSpPr>
        <p:spPr>
          <a:xfrm>
            <a:off x="5486401" y="3215148"/>
            <a:ext cx="5740400" cy="3445397"/>
          </a:xfrm>
          <a:prstGeom prst="rect">
            <a:avLst/>
          </a:prstGeom>
        </p:spPr>
        <p:txBody>
          <a:bodyPr vert="horz" lIns="91440" tIns="45720" rIns="91440" bIns="45720" rtlCol="0" anchor="ctr">
            <a:normAutofit/>
          </a:bodyPr>
          <a:lstStyle/>
          <a:p>
            <a:pPr defTabSz="914400">
              <a:lnSpc>
                <a:spcPct val="120000"/>
              </a:lnSpc>
              <a:spcAft>
                <a:spcPts val="600"/>
              </a:spcAft>
            </a:pPr>
            <a:endParaRPr lang="en-US" dirty="0">
              <a:solidFill>
                <a:schemeClr val="tx1">
                  <a:lumMod val="95000"/>
                  <a:lumOff val="5000"/>
                </a:schemeClr>
              </a:solidFill>
              <a:effectLst>
                <a:outerShdw blurRad="50800" dist="38100" dir="2700000" algn="tl" rotWithShape="0">
                  <a:srgbClr val="000000">
                    <a:alpha val="48000"/>
                  </a:srgbClr>
                </a:outerShdw>
              </a:effectLst>
            </a:endParaRPr>
          </a:p>
        </p:txBody>
      </p:sp>
      <p:sp>
        <p:nvSpPr>
          <p:cNvPr id="5" name="CasellaDiTesto 4">
            <a:extLst>
              <a:ext uri="{FF2B5EF4-FFF2-40B4-BE49-F238E27FC236}">
                <a16:creationId xmlns:a16="http://schemas.microsoft.com/office/drawing/2014/main" id="{AB1ECC99-3453-41B6-AF63-E48AF73B7D86}"/>
              </a:ext>
            </a:extLst>
          </p:cNvPr>
          <p:cNvSpPr txBox="1"/>
          <p:nvPr/>
        </p:nvSpPr>
        <p:spPr>
          <a:xfrm>
            <a:off x="757833" y="5933327"/>
            <a:ext cx="3546882" cy="646331"/>
          </a:xfrm>
          <a:prstGeom prst="rect">
            <a:avLst/>
          </a:prstGeom>
          <a:noFill/>
        </p:spPr>
        <p:txBody>
          <a:bodyPr wrap="square" rtlCol="0">
            <a:spAutoFit/>
          </a:bodyPr>
          <a:lstStyle/>
          <a:p>
            <a:r>
              <a:rPr lang="it-IT" i="1" dirty="0">
                <a:solidFill>
                  <a:schemeClr val="bg1"/>
                </a:solidFill>
              </a:rPr>
              <a:t>PANNEBAKER. PIONIERE DEGLI STUDI SULLA NARRAZIONE. </a:t>
            </a:r>
          </a:p>
        </p:txBody>
      </p:sp>
      <p:sp>
        <p:nvSpPr>
          <p:cNvPr id="12" name="CasellaDiTesto 11">
            <a:extLst>
              <a:ext uri="{FF2B5EF4-FFF2-40B4-BE49-F238E27FC236}">
                <a16:creationId xmlns:a16="http://schemas.microsoft.com/office/drawing/2014/main" id="{FA793584-686B-4DF2-97C3-0476D940D15A}"/>
              </a:ext>
            </a:extLst>
          </p:cNvPr>
          <p:cNvSpPr txBox="1"/>
          <p:nvPr/>
        </p:nvSpPr>
        <p:spPr>
          <a:xfrm>
            <a:off x="501691" y="590390"/>
            <a:ext cx="7606047" cy="5170646"/>
          </a:xfrm>
          <a:prstGeom prst="rect">
            <a:avLst/>
          </a:prstGeom>
          <a:noFill/>
        </p:spPr>
        <p:txBody>
          <a:bodyPr wrap="square">
            <a:spAutoFit/>
          </a:bodyPr>
          <a:lstStyle/>
          <a:p>
            <a:r>
              <a:rPr lang="it-IT" sz="2400" dirty="0">
                <a:latin typeface="Arial" panose="020B0604020202020204" pitchFamily="34" charset="0"/>
                <a:cs typeface="Arial" panose="020B0604020202020204" pitchFamily="34" charset="0"/>
              </a:rPr>
              <a:t>Alcuni </a:t>
            </a:r>
            <a:r>
              <a:rPr lang="it-IT" sz="2400" b="1" dirty="0">
                <a:latin typeface="Arial" panose="020B0604020202020204" pitchFamily="34" charset="0"/>
                <a:cs typeface="Arial" panose="020B0604020202020204" pitchFamily="34" charset="0"/>
              </a:rPr>
              <a:t>suggerimenti</a:t>
            </a:r>
            <a:r>
              <a:rPr lang="it-IT" sz="2400" dirty="0">
                <a:latin typeface="Arial" panose="020B0604020202020204" pitchFamily="34" charset="0"/>
                <a:cs typeface="Arial" panose="020B0604020202020204" pitchFamily="34" charset="0"/>
              </a:rPr>
              <a:t> generali da </a:t>
            </a:r>
            <a:r>
              <a:rPr lang="it-IT" sz="2400" b="1" dirty="0">
                <a:latin typeface="Arial" panose="020B0604020202020204" pitchFamily="34" charset="0"/>
                <a:cs typeface="Arial" panose="020B0604020202020204" pitchFamily="34" charset="0"/>
              </a:rPr>
              <a:t>Pennebaker:</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Imposta un </a:t>
            </a:r>
            <a:r>
              <a:rPr lang="it-IT" b="1" dirty="0">
                <a:latin typeface="Arial" panose="020B0604020202020204" pitchFamily="34" charset="0"/>
                <a:cs typeface="Arial" panose="020B0604020202020204" pitchFamily="34" charset="0"/>
              </a:rPr>
              <a:t>timer per 20 minuti.</a:t>
            </a:r>
          </a:p>
          <a:p>
            <a:endParaRPr lang="it-IT" b="1"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Apri il tuo </a:t>
            </a:r>
            <a:r>
              <a:rPr lang="it-IT" b="1" dirty="0">
                <a:latin typeface="Arial" panose="020B0604020202020204" pitchFamily="34" charset="0"/>
                <a:cs typeface="Arial" panose="020B0604020202020204" pitchFamily="34" charset="0"/>
              </a:rPr>
              <a:t>computer </a:t>
            </a:r>
            <a:r>
              <a:rPr lang="it-IT" dirty="0">
                <a:latin typeface="Arial" panose="020B0604020202020204" pitchFamily="34" charset="0"/>
                <a:cs typeface="Arial" panose="020B0604020202020204" pitchFamily="34" charset="0"/>
              </a:rPr>
              <a:t>o usa </a:t>
            </a:r>
            <a:r>
              <a:rPr lang="it-IT" b="1" dirty="0">
                <a:latin typeface="Arial" panose="020B0604020202020204" pitchFamily="34" charset="0"/>
                <a:cs typeface="Arial" panose="020B0604020202020204" pitchFamily="34" charset="0"/>
              </a:rPr>
              <a:t>carta e penna</a:t>
            </a:r>
          </a:p>
          <a:p>
            <a:endParaRPr lang="it-IT" b="1"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Avvia il timer e comincia a </a:t>
            </a:r>
            <a:r>
              <a:rPr lang="it-IT" b="1" dirty="0">
                <a:latin typeface="Arial" panose="020B0604020202020204" pitchFamily="34" charset="0"/>
                <a:cs typeface="Arial" panose="020B0604020202020204" pitchFamily="34" charset="0"/>
              </a:rPr>
              <a:t>scrivere delle tue esperienze emotive </a:t>
            </a:r>
            <a:r>
              <a:rPr lang="it-IT" dirty="0">
                <a:latin typeface="Arial" panose="020B0604020202020204" pitchFamily="34" charset="0"/>
                <a:cs typeface="Arial" panose="020B0604020202020204" pitchFamily="34" charset="0"/>
              </a:rPr>
              <a:t>della settimana scorsa, del mese o dell’anno passato.</a:t>
            </a:r>
          </a:p>
          <a:p>
            <a:endParaRPr lang="it-IT" dirty="0">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Non preoccuparti della punteggiatura</a:t>
            </a:r>
            <a:r>
              <a:rPr lang="it-IT" dirty="0">
                <a:latin typeface="Arial" panose="020B0604020202020204" pitchFamily="34" charset="0"/>
                <a:cs typeface="Arial" panose="020B0604020202020204" pitchFamily="34" charset="0"/>
              </a:rPr>
              <a:t>, dell’eleganza del testo o delle coerenza.</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Segui la tua mente e i tuoi pensieri, </a:t>
            </a:r>
            <a:r>
              <a:rPr lang="it-IT" b="1" dirty="0">
                <a:latin typeface="Arial" panose="020B0604020202020204" pitchFamily="34" charset="0"/>
                <a:cs typeface="Arial" panose="020B0604020202020204" pitchFamily="34" charset="0"/>
              </a:rPr>
              <a:t>senza giudizio e con curiosità</a:t>
            </a:r>
            <a:r>
              <a:rPr lang="it-IT" dirty="0">
                <a:latin typeface="Arial" panose="020B0604020202020204" pitchFamily="34" charset="0"/>
                <a:cs typeface="Arial" panose="020B0604020202020204" pitchFamily="34" charset="0"/>
              </a:rPr>
              <a:t>.</a:t>
            </a:r>
          </a:p>
          <a:p>
            <a:endParaRPr lang="it-IT" dirty="0">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Scrivi per te stesso </a:t>
            </a:r>
            <a:r>
              <a:rPr lang="it-IT" dirty="0">
                <a:latin typeface="Arial" panose="020B0604020202020204" pitchFamily="34" charset="0"/>
                <a:cs typeface="Arial" panose="020B0604020202020204" pitchFamily="34" charset="0"/>
              </a:rPr>
              <a:t>e non per un eventuale lettore. Fai questo per un po' di giorni.</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Chiudi il documento </a:t>
            </a:r>
            <a:r>
              <a:rPr lang="it-IT" b="1" dirty="0">
                <a:latin typeface="Arial" panose="020B0604020202020204" pitchFamily="34" charset="0"/>
                <a:cs typeface="Arial" panose="020B0604020202020204" pitchFamily="34" charset="0"/>
              </a:rPr>
              <a:t>senza salvarlo </a:t>
            </a:r>
            <a:r>
              <a:rPr lang="it-IT" dirty="0">
                <a:latin typeface="Arial" panose="020B0604020202020204" pitchFamily="34" charset="0"/>
                <a:cs typeface="Arial" panose="020B0604020202020204" pitchFamily="34" charset="0"/>
              </a:rPr>
              <a:t>o </a:t>
            </a:r>
            <a:r>
              <a:rPr lang="it-IT" b="1" dirty="0">
                <a:latin typeface="Arial" panose="020B0604020202020204" pitchFamily="34" charset="0"/>
                <a:cs typeface="Arial" panose="020B0604020202020204" pitchFamily="34" charset="0"/>
              </a:rPr>
              <a:t>butta</a:t>
            </a:r>
            <a:r>
              <a:rPr lang="it-IT" dirty="0">
                <a:latin typeface="Arial" panose="020B0604020202020204" pitchFamily="34" charset="0"/>
                <a:cs typeface="Arial" panose="020B0604020202020204" pitchFamily="34" charset="0"/>
              </a:rPr>
              <a:t> via i fogli di carta. </a:t>
            </a:r>
          </a:p>
        </p:txBody>
      </p:sp>
      <p:pic>
        <p:nvPicPr>
          <p:cNvPr id="6" name="Immagine 5">
            <a:extLst>
              <a:ext uri="{FF2B5EF4-FFF2-40B4-BE49-F238E27FC236}">
                <a16:creationId xmlns:a16="http://schemas.microsoft.com/office/drawing/2014/main" id="{C17B5A2C-6B33-4FB8-A975-8D120831B6BC}"/>
              </a:ext>
            </a:extLst>
          </p:cNvPr>
          <p:cNvPicPr>
            <a:picLocks noChangeAspect="1"/>
          </p:cNvPicPr>
          <p:nvPr/>
        </p:nvPicPr>
        <p:blipFill>
          <a:blip r:embed="rId3"/>
          <a:stretch>
            <a:fillRect/>
          </a:stretch>
        </p:blipFill>
        <p:spPr>
          <a:xfrm>
            <a:off x="5486401" y="6259444"/>
            <a:ext cx="1207675" cy="522238"/>
          </a:xfrm>
          <a:prstGeom prst="rect">
            <a:avLst/>
          </a:prstGeom>
        </p:spPr>
      </p:pic>
      <p:pic>
        <p:nvPicPr>
          <p:cNvPr id="10" name="Immagine 9" descr="Immagine che contiene testo, documento, penna&#10;&#10;Descrizione generata automaticamente">
            <a:extLst>
              <a:ext uri="{FF2B5EF4-FFF2-40B4-BE49-F238E27FC236}">
                <a16:creationId xmlns:a16="http://schemas.microsoft.com/office/drawing/2014/main" id="{EC761C72-602D-4E08-810A-5C836209E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7394" y="2027682"/>
            <a:ext cx="3768393" cy="2802635"/>
          </a:xfrm>
          <a:prstGeom prst="ellipse">
            <a:avLst/>
          </a:prstGeom>
          <a:ln>
            <a:noFill/>
          </a:ln>
          <a:effectLst>
            <a:softEdge rad="112500"/>
          </a:effectLst>
        </p:spPr>
      </p:pic>
    </p:spTree>
    <p:extLst>
      <p:ext uri="{BB962C8B-B14F-4D97-AF65-F5344CB8AC3E}">
        <p14:creationId xmlns:p14="http://schemas.microsoft.com/office/powerpoint/2010/main" val="214160768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593945-C246-4BBA-B747-2961BCB7806B}"/>
              </a:ext>
            </a:extLst>
          </p:cNvPr>
          <p:cNvSpPr>
            <a:spLocks noGrp="1"/>
          </p:cNvSpPr>
          <p:nvPr>
            <p:ph type="title"/>
          </p:nvPr>
        </p:nvSpPr>
        <p:spPr>
          <a:xfrm>
            <a:off x="1074821" y="873489"/>
            <a:ext cx="10042358" cy="2396540"/>
          </a:xfrm>
        </p:spPr>
        <p:txBody>
          <a:bodyPr>
            <a:normAutofit/>
          </a:bodyPr>
          <a:lstStyle/>
          <a:p>
            <a:pPr algn="ctr"/>
            <a:r>
              <a:rPr lang="it-IT" sz="3600" dirty="0">
                <a:latin typeface="Arial" panose="020B0604020202020204" pitchFamily="34" charset="0"/>
                <a:cs typeface="Arial" panose="020B0604020202020204" pitchFamily="34" charset="0"/>
              </a:rPr>
              <a:t>Completa IL </a:t>
            </a:r>
            <a:r>
              <a:rPr lang="it-IT" sz="3600" b="1" dirty="0">
                <a:latin typeface="Arial" panose="020B0604020202020204" pitchFamily="34" charset="0"/>
                <a:cs typeface="Arial" panose="020B0604020202020204" pitchFamily="34" charset="0"/>
              </a:rPr>
              <a:t>QUESTIONARIO</a:t>
            </a:r>
            <a:r>
              <a:rPr lang="it-IT" sz="3600" dirty="0">
                <a:latin typeface="Arial" panose="020B0604020202020204" pitchFamily="34" charset="0"/>
                <a:cs typeface="Arial" panose="020B0604020202020204" pitchFamily="34" charset="0"/>
              </a:rPr>
              <a:t> per ricevere gratuitamente ulteriori informazioni sul </a:t>
            </a:r>
            <a:r>
              <a:rPr lang="it-IT" sz="3600" b="1" dirty="0">
                <a:latin typeface="Arial" panose="020B0604020202020204" pitchFamily="34" charset="0"/>
                <a:cs typeface="Arial" panose="020B0604020202020204" pitchFamily="34" charset="0"/>
              </a:rPr>
              <a:t>METODO DELLA SCRITTURA ESPRESSIVA. </a:t>
            </a:r>
          </a:p>
        </p:txBody>
      </p:sp>
      <p:pic>
        <p:nvPicPr>
          <p:cNvPr id="4" name="Immagine 3">
            <a:extLst>
              <a:ext uri="{FF2B5EF4-FFF2-40B4-BE49-F238E27FC236}">
                <a16:creationId xmlns:a16="http://schemas.microsoft.com/office/drawing/2014/main" id="{708086B8-97D8-4CE2-A422-D6B1D367583F}"/>
              </a:ext>
            </a:extLst>
          </p:cNvPr>
          <p:cNvPicPr>
            <a:picLocks noChangeAspect="1"/>
          </p:cNvPicPr>
          <p:nvPr/>
        </p:nvPicPr>
        <p:blipFill>
          <a:blip r:embed="rId3"/>
          <a:stretch>
            <a:fillRect/>
          </a:stretch>
        </p:blipFill>
        <p:spPr>
          <a:xfrm>
            <a:off x="5612876" y="95877"/>
            <a:ext cx="1463167" cy="634039"/>
          </a:xfrm>
          <a:prstGeom prst="rect">
            <a:avLst/>
          </a:prstGeom>
        </p:spPr>
      </p:pic>
      <p:pic>
        <p:nvPicPr>
          <p:cNvPr id="6" name="Immagine 5">
            <a:extLst>
              <a:ext uri="{FF2B5EF4-FFF2-40B4-BE49-F238E27FC236}">
                <a16:creationId xmlns:a16="http://schemas.microsoft.com/office/drawing/2014/main" id="{1EF54FB1-2A3B-4689-9B96-59B62425CD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013" y="3169766"/>
            <a:ext cx="3716891" cy="2505157"/>
          </a:xfrm>
          <a:prstGeom prst="rect">
            <a:avLst/>
          </a:prstGeom>
          <a:ln>
            <a:noFill/>
          </a:ln>
          <a:effectLst>
            <a:softEdge rad="112500"/>
          </a:effectLst>
        </p:spPr>
      </p:pic>
      <p:pic>
        <p:nvPicPr>
          <p:cNvPr id="7" name="Immagine 6">
            <a:extLst>
              <a:ext uri="{FF2B5EF4-FFF2-40B4-BE49-F238E27FC236}">
                <a16:creationId xmlns:a16="http://schemas.microsoft.com/office/drawing/2014/main" id="{AF8EA138-9285-43B8-B2C9-3FC6AFAE5ECD}"/>
              </a:ext>
            </a:extLst>
          </p:cNvPr>
          <p:cNvPicPr>
            <a:picLocks noChangeAspect="1"/>
          </p:cNvPicPr>
          <p:nvPr/>
        </p:nvPicPr>
        <p:blipFill>
          <a:blip r:embed="rId5"/>
          <a:stretch>
            <a:fillRect/>
          </a:stretch>
        </p:blipFill>
        <p:spPr>
          <a:xfrm>
            <a:off x="0" y="6297610"/>
            <a:ext cx="12192000" cy="652272"/>
          </a:xfrm>
          <a:prstGeom prst="rect">
            <a:avLst/>
          </a:prstGeom>
        </p:spPr>
      </p:pic>
      <p:sp>
        <p:nvSpPr>
          <p:cNvPr id="3" name="Segnaposto numero diapositiva 2">
            <a:extLst>
              <a:ext uri="{FF2B5EF4-FFF2-40B4-BE49-F238E27FC236}">
                <a16:creationId xmlns:a16="http://schemas.microsoft.com/office/drawing/2014/main" id="{6B1D9306-FD41-4B6D-89C3-0390860A5ECC}"/>
              </a:ext>
            </a:extLst>
          </p:cNvPr>
          <p:cNvSpPr>
            <a:spLocks noGrp="1"/>
          </p:cNvSpPr>
          <p:nvPr>
            <p:ph type="sldNum" sz="quarter" idx="12"/>
          </p:nvPr>
        </p:nvSpPr>
        <p:spPr>
          <a:xfrm>
            <a:off x="9156031" y="6441183"/>
            <a:ext cx="2743200" cy="365125"/>
          </a:xfrm>
        </p:spPr>
        <p:txBody>
          <a:bodyPr/>
          <a:lstStyle/>
          <a:p>
            <a:fld id="{27CE633F-9882-4A5C-83A2-1109D0C73261}" type="slidenum">
              <a:rPr lang="en-US" sz="2000" smtClean="0">
                <a:solidFill>
                  <a:schemeClr val="tx1"/>
                </a:solidFill>
              </a:rPr>
              <a:pPr/>
              <a:t>15</a:t>
            </a:fld>
            <a:endParaRPr lang="en-US" dirty="0">
              <a:solidFill>
                <a:schemeClr val="tx1"/>
              </a:solidFill>
            </a:endParaRPr>
          </a:p>
        </p:txBody>
      </p:sp>
    </p:spTree>
    <p:extLst>
      <p:ext uri="{BB962C8B-B14F-4D97-AF65-F5344CB8AC3E}">
        <p14:creationId xmlns:p14="http://schemas.microsoft.com/office/powerpoint/2010/main" val="274775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8A71BF-77B8-4F0B-B427-C23ECC304464}"/>
              </a:ext>
            </a:extLst>
          </p:cNvPr>
          <p:cNvSpPr>
            <a:spLocks noGrp="1"/>
          </p:cNvSpPr>
          <p:nvPr>
            <p:ph type="title"/>
          </p:nvPr>
        </p:nvSpPr>
        <p:spPr>
          <a:xfrm>
            <a:off x="919118" y="854994"/>
            <a:ext cx="10353761" cy="1326321"/>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Come si costruisce un processo di Empowerment?</a:t>
            </a:r>
          </a:p>
        </p:txBody>
      </p:sp>
      <p:sp>
        <p:nvSpPr>
          <p:cNvPr id="4" name="Segnaposto numero diapositiva 3">
            <a:extLst>
              <a:ext uri="{FF2B5EF4-FFF2-40B4-BE49-F238E27FC236}">
                <a16:creationId xmlns:a16="http://schemas.microsoft.com/office/drawing/2014/main" id="{C719D1B1-32D9-462B-801A-D102CCA1D509}"/>
              </a:ext>
            </a:extLst>
          </p:cNvPr>
          <p:cNvSpPr>
            <a:spLocks noGrp="1"/>
          </p:cNvSpPr>
          <p:nvPr>
            <p:ph type="sldNum" sz="quarter" idx="12"/>
          </p:nvPr>
        </p:nvSpPr>
        <p:spPr>
          <a:xfrm>
            <a:off x="11210101" y="6342302"/>
            <a:ext cx="753545" cy="365125"/>
          </a:xfrm>
        </p:spPr>
        <p:txBody>
          <a:bodyPr/>
          <a:lstStyle/>
          <a:p>
            <a:fld id="{27CE633F-9882-4A5C-83A2-1109D0C73261}" type="slidenum">
              <a:rPr lang="en-US" sz="1800" smtClean="0">
                <a:solidFill>
                  <a:schemeClr val="tx1"/>
                </a:solidFill>
              </a:rPr>
              <a:pPr/>
              <a:t>16</a:t>
            </a:fld>
            <a:endParaRPr lang="en-US" sz="1800" dirty="0">
              <a:solidFill>
                <a:schemeClr val="tx1"/>
              </a:solidFill>
            </a:endParaRPr>
          </a:p>
        </p:txBody>
      </p:sp>
      <p:graphicFrame>
        <p:nvGraphicFramePr>
          <p:cNvPr id="5" name="CasellaDiTesto 2">
            <a:extLst>
              <a:ext uri="{FF2B5EF4-FFF2-40B4-BE49-F238E27FC236}">
                <a16:creationId xmlns:a16="http://schemas.microsoft.com/office/drawing/2014/main" id="{6E677CE5-C382-40ED-85F7-3C859564642F}"/>
              </a:ext>
            </a:extLst>
          </p:cNvPr>
          <p:cNvGraphicFramePr/>
          <p:nvPr>
            <p:extLst>
              <p:ext uri="{D42A27DB-BD31-4B8C-83A1-F6EECF244321}">
                <p14:modId xmlns:p14="http://schemas.microsoft.com/office/powerpoint/2010/main" val="3499248697"/>
              </p:ext>
            </p:extLst>
          </p:nvPr>
        </p:nvGraphicFramePr>
        <p:xfrm>
          <a:off x="1289427" y="2520611"/>
          <a:ext cx="9613144" cy="3482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a:extLst>
              <a:ext uri="{FF2B5EF4-FFF2-40B4-BE49-F238E27FC236}">
                <a16:creationId xmlns:a16="http://schemas.microsoft.com/office/drawing/2014/main" id="{E2BA8490-4165-4203-B829-E2A2A7AF5D08}"/>
              </a:ext>
            </a:extLst>
          </p:cNvPr>
          <p:cNvPicPr>
            <a:picLocks noChangeAspect="1"/>
          </p:cNvPicPr>
          <p:nvPr/>
        </p:nvPicPr>
        <p:blipFill>
          <a:blip r:embed="rId8"/>
          <a:stretch>
            <a:fillRect/>
          </a:stretch>
        </p:blipFill>
        <p:spPr>
          <a:xfrm>
            <a:off x="10587970" y="515698"/>
            <a:ext cx="1224920" cy="532791"/>
          </a:xfrm>
          <a:prstGeom prst="rect">
            <a:avLst/>
          </a:prstGeom>
        </p:spPr>
      </p:pic>
    </p:spTree>
    <p:extLst>
      <p:ext uri="{BB962C8B-B14F-4D97-AF65-F5344CB8AC3E}">
        <p14:creationId xmlns:p14="http://schemas.microsoft.com/office/powerpoint/2010/main" val="305836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C1A97B-9CAD-49BF-A669-13560B3EED69}"/>
              </a:ext>
            </a:extLst>
          </p:cNvPr>
          <p:cNvSpPr>
            <a:spLocks noGrp="1"/>
          </p:cNvSpPr>
          <p:nvPr>
            <p:ph type="title"/>
          </p:nvPr>
        </p:nvSpPr>
        <p:spPr>
          <a:xfrm>
            <a:off x="951378" y="476984"/>
            <a:ext cx="9155257" cy="1326321"/>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Nella PRATICA... SU COSA AGIRE?</a:t>
            </a:r>
          </a:p>
        </p:txBody>
      </p:sp>
      <p:sp>
        <p:nvSpPr>
          <p:cNvPr id="4" name="Segnaposto numero diapositiva 3">
            <a:extLst>
              <a:ext uri="{FF2B5EF4-FFF2-40B4-BE49-F238E27FC236}">
                <a16:creationId xmlns:a16="http://schemas.microsoft.com/office/drawing/2014/main" id="{70479977-C81C-4694-99A4-F19E16F4342E}"/>
              </a:ext>
            </a:extLst>
          </p:cNvPr>
          <p:cNvSpPr>
            <a:spLocks noGrp="1"/>
          </p:cNvSpPr>
          <p:nvPr>
            <p:ph type="sldNum" sz="quarter" idx="12"/>
          </p:nvPr>
        </p:nvSpPr>
        <p:spPr>
          <a:xfrm>
            <a:off x="9205686" y="6248399"/>
            <a:ext cx="2743200" cy="365125"/>
          </a:xfrm>
        </p:spPr>
        <p:txBody>
          <a:bodyPr/>
          <a:lstStyle/>
          <a:p>
            <a:fld id="{27CE633F-9882-4A5C-83A2-1109D0C73261}" type="slidenum">
              <a:rPr lang="en-US" sz="1800" smtClean="0">
                <a:solidFill>
                  <a:schemeClr val="tx1"/>
                </a:solidFill>
              </a:rPr>
              <a:pPr/>
              <a:t>17</a:t>
            </a:fld>
            <a:endParaRPr lang="en-US" sz="1800" dirty="0">
              <a:solidFill>
                <a:schemeClr val="tx1"/>
              </a:solidFill>
            </a:endParaRPr>
          </a:p>
        </p:txBody>
      </p:sp>
      <p:graphicFrame>
        <p:nvGraphicFramePr>
          <p:cNvPr id="5" name="CasellaDiTesto 2">
            <a:extLst>
              <a:ext uri="{FF2B5EF4-FFF2-40B4-BE49-F238E27FC236}">
                <a16:creationId xmlns:a16="http://schemas.microsoft.com/office/drawing/2014/main" id="{21906FAC-296C-405B-9C92-1585314BABB0}"/>
              </a:ext>
            </a:extLst>
          </p:cNvPr>
          <p:cNvGraphicFramePr/>
          <p:nvPr>
            <p:extLst>
              <p:ext uri="{D42A27DB-BD31-4B8C-83A1-F6EECF244321}">
                <p14:modId xmlns:p14="http://schemas.microsoft.com/office/powerpoint/2010/main" val="2943491785"/>
              </p:ext>
            </p:extLst>
          </p:nvPr>
        </p:nvGraphicFramePr>
        <p:xfrm>
          <a:off x="919162" y="2219691"/>
          <a:ext cx="10353675" cy="3303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a:extLst>
              <a:ext uri="{FF2B5EF4-FFF2-40B4-BE49-F238E27FC236}">
                <a16:creationId xmlns:a16="http://schemas.microsoft.com/office/drawing/2014/main" id="{613161A5-F2CE-427E-A2DC-23116B43FF3E}"/>
              </a:ext>
            </a:extLst>
          </p:cNvPr>
          <p:cNvPicPr>
            <a:picLocks noChangeAspect="1"/>
          </p:cNvPicPr>
          <p:nvPr/>
        </p:nvPicPr>
        <p:blipFill>
          <a:blip r:embed="rId7"/>
          <a:stretch>
            <a:fillRect/>
          </a:stretch>
        </p:blipFill>
        <p:spPr>
          <a:xfrm>
            <a:off x="5529007" y="5922235"/>
            <a:ext cx="1499746" cy="652329"/>
          </a:xfrm>
          <a:prstGeom prst="rect">
            <a:avLst/>
          </a:prstGeom>
        </p:spPr>
      </p:pic>
    </p:spTree>
    <p:extLst>
      <p:ext uri="{BB962C8B-B14F-4D97-AF65-F5344CB8AC3E}">
        <p14:creationId xmlns:p14="http://schemas.microsoft.com/office/powerpoint/2010/main" val="305943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D316CD-0174-4737-88A0-2314919AB53C}"/>
              </a:ext>
            </a:extLst>
          </p:cNvPr>
          <p:cNvSpPr>
            <a:spLocks noGrp="1"/>
          </p:cNvSpPr>
          <p:nvPr>
            <p:ph type="title"/>
          </p:nvPr>
        </p:nvSpPr>
        <p:spPr>
          <a:xfrm>
            <a:off x="1124810" y="181268"/>
            <a:ext cx="10353761" cy="1345078"/>
          </a:xfrm>
        </p:spPr>
        <p:txBody>
          <a:bodyPr vert="horz" lIns="91440" tIns="45720" rIns="91440" bIns="45720" rtlCol="0" anchor="ctr">
            <a:normAutofit/>
          </a:bodyPr>
          <a:lstStyle/>
          <a:p>
            <a:r>
              <a:rPr lang="en-US"/>
              <a:t>Gli interventi di Re-design</a:t>
            </a:r>
            <a:endParaRPr lang="en-US" dirty="0"/>
          </a:p>
        </p:txBody>
      </p:sp>
      <p:sp>
        <p:nvSpPr>
          <p:cNvPr id="5" name="Segnaposto numero diapositiva 4">
            <a:extLst>
              <a:ext uri="{FF2B5EF4-FFF2-40B4-BE49-F238E27FC236}">
                <a16:creationId xmlns:a16="http://schemas.microsoft.com/office/drawing/2014/main" id="{CB8C4030-9FA6-4516-9385-D37BFC8211B1}"/>
              </a:ext>
            </a:extLst>
          </p:cNvPr>
          <p:cNvSpPr>
            <a:spLocks noGrp="1"/>
          </p:cNvSpPr>
          <p:nvPr>
            <p:ph type="sldNum" sz="quarter" idx="12"/>
          </p:nvPr>
        </p:nvSpPr>
        <p:spPr>
          <a:xfrm>
            <a:off x="11101798" y="6362487"/>
            <a:ext cx="753545" cy="365125"/>
          </a:xfrm>
        </p:spPr>
        <p:txBody>
          <a:bodyPr/>
          <a:lstStyle/>
          <a:p>
            <a:fld id="{27CE633F-9882-4A5C-83A2-1109D0C73261}" type="slidenum">
              <a:rPr lang="en-US" sz="1800" smtClean="0">
                <a:solidFill>
                  <a:schemeClr val="tx1"/>
                </a:solidFill>
              </a:rPr>
              <a:pPr/>
              <a:t>18</a:t>
            </a:fld>
            <a:endParaRPr lang="en-US" sz="1800" dirty="0">
              <a:solidFill>
                <a:schemeClr val="tx1"/>
              </a:solidFill>
            </a:endParaRPr>
          </a:p>
        </p:txBody>
      </p:sp>
      <p:graphicFrame>
        <p:nvGraphicFramePr>
          <p:cNvPr id="6" name="CasellaDiTesto 3">
            <a:extLst>
              <a:ext uri="{FF2B5EF4-FFF2-40B4-BE49-F238E27FC236}">
                <a16:creationId xmlns:a16="http://schemas.microsoft.com/office/drawing/2014/main" id="{005BA3BB-3617-4E7F-8621-58913BAC1EBD}"/>
              </a:ext>
            </a:extLst>
          </p:cNvPr>
          <p:cNvGraphicFramePr/>
          <p:nvPr>
            <p:extLst>
              <p:ext uri="{D42A27DB-BD31-4B8C-83A1-F6EECF244321}">
                <p14:modId xmlns:p14="http://schemas.microsoft.com/office/powerpoint/2010/main" val="4102959440"/>
              </p:ext>
            </p:extLst>
          </p:nvPr>
        </p:nvGraphicFramePr>
        <p:xfrm>
          <a:off x="604911" y="1354073"/>
          <a:ext cx="11296357" cy="519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magine 6">
            <a:extLst>
              <a:ext uri="{FF2B5EF4-FFF2-40B4-BE49-F238E27FC236}">
                <a16:creationId xmlns:a16="http://schemas.microsoft.com/office/drawing/2014/main" id="{2C32F13D-E175-4CB4-894A-9E47B4CF7851}"/>
              </a:ext>
            </a:extLst>
          </p:cNvPr>
          <p:cNvPicPr>
            <a:picLocks noChangeAspect="1"/>
          </p:cNvPicPr>
          <p:nvPr/>
        </p:nvPicPr>
        <p:blipFill>
          <a:blip r:embed="rId7"/>
          <a:stretch>
            <a:fillRect/>
          </a:stretch>
        </p:blipFill>
        <p:spPr>
          <a:xfrm>
            <a:off x="10218058" y="423922"/>
            <a:ext cx="1449200" cy="630343"/>
          </a:xfrm>
          <a:prstGeom prst="rect">
            <a:avLst/>
          </a:prstGeom>
        </p:spPr>
      </p:pic>
    </p:spTree>
    <p:extLst>
      <p:ext uri="{BB962C8B-B14F-4D97-AF65-F5344CB8AC3E}">
        <p14:creationId xmlns:p14="http://schemas.microsoft.com/office/powerpoint/2010/main" val="3460301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4D72612A-BA49-4080-B890-1E5F86ACDE48}"/>
              </a:ext>
            </a:extLst>
          </p:cNvPr>
          <p:cNvPicPr>
            <a:picLocks noChangeAspect="1"/>
          </p:cNvPicPr>
          <p:nvPr/>
        </p:nvPicPr>
        <p:blipFill>
          <a:blip r:embed="rId3"/>
          <a:stretch>
            <a:fillRect/>
          </a:stretch>
        </p:blipFill>
        <p:spPr>
          <a:xfrm>
            <a:off x="-5395" y="6220655"/>
            <a:ext cx="12192000" cy="652272"/>
          </a:xfrm>
          <a:prstGeom prst="rect">
            <a:avLst/>
          </a:prstGeom>
        </p:spPr>
      </p:pic>
      <p:sp>
        <p:nvSpPr>
          <p:cNvPr id="2" name="Titolo 1">
            <a:extLst>
              <a:ext uri="{FF2B5EF4-FFF2-40B4-BE49-F238E27FC236}">
                <a16:creationId xmlns:a16="http://schemas.microsoft.com/office/drawing/2014/main" id="{86D316CD-0174-4737-88A0-2314919AB53C}"/>
              </a:ext>
            </a:extLst>
          </p:cNvPr>
          <p:cNvSpPr>
            <a:spLocks noGrp="1"/>
          </p:cNvSpPr>
          <p:nvPr>
            <p:ph type="title"/>
          </p:nvPr>
        </p:nvSpPr>
        <p:spPr/>
        <p:txBody>
          <a:bodyPr/>
          <a:lstStyle/>
          <a:p>
            <a:r>
              <a:rPr lang="it-IT" dirty="0"/>
              <a:t>NELLA PRATICA.. COSA FARE?</a:t>
            </a:r>
          </a:p>
        </p:txBody>
      </p:sp>
      <p:sp>
        <p:nvSpPr>
          <p:cNvPr id="14" name="Segnaposto numero diapositiva 13">
            <a:extLst>
              <a:ext uri="{FF2B5EF4-FFF2-40B4-BE49-F238E27FC236}">
                <a16:creationId xmlns:a16="http://schemas.microsoft.com/office/drawing/2014/main" id="{E72B54D5-AF86-4D4F-A8E8-289300475D35}"/>
              </a:ext>
            </a:extLst>
          </p:cNvPr>
          <p:cNvSpPr>
            <a:spLocks noGrp="1"/>
          </p:cNvSpPr>
          <p:nvPr>
            <p:ph type="sldNum" sz="quarter" idx="12"/>
          </p:nvPr>
        </p:nvSpPr>
        <p:spPr>
          <a:xfrm>
            <a:off x="10977027" y="6364228"/>
            <a:ext cx="753545" cy="365125"/>
          </a:xfrm>
        </p:spPr>
        <p:txBody>
          <a:bodyPr/>
          <a:lstStyle/>
          <a:p>
            <a:fld id="{27CE633F-9882-4A5C-83A2-1109D0C73261}" type="slidenum">
              <a:rPr lang="en-US" sz="1800" b="1" smtClean="0">
                <a:solidFill>
                  <a:schemeClr val="tx1"/>
                </a:solidFill>
              </a:rPr>
              <a:pPr/>
              <a:t>19</a:t>
            </a:fld>
            <a:endParaRPr lang="en-US" sz="1800" b="1" dirty="0">
              <a:solidFill>
                <a:schemeClr val="tx1"/>
              </a:solidFill>
            </a:endParaRPr>
          </a:p>
        </p:txBody>
      </p:sp>
      <p:sp>
        <p:nvSpPr>
          <p:cNvPr id="4" name="CasellaDiTesto 3">
            <a:extLst>
              <a:ext uri="{FF2B5EF4-FFF2-40B4-BE49-F238E27FC236}">
                <a16:creationId xmlns:a16="http://schemas.microsoft.com/office/drawing/2014/main" id="{0CE471B0-E373-41AA-8FA7-234856D680F0}"/>
              </a:ext>
            </a:extLst>
          </p:cNvPr>
          <p:cNvSpPr txBox="1"/>
          <p:nvPr/>
        </p:nvSpPr>
        <p:spPr>
          <a:xfrm>
            <a:off x="817700" y="2978526"/>
            <a:ext cx="2641024" cy="1477328"/>
          </a:xfrm>
          <a:prstGeom prst="rect">
            <a:avLst/>
          </a:prstGeom>
          <a:noFill/>
        </p:spPr>
        <p:txBody>
          <a:bodyPr wrap="square">
            <a:spAutoFit/>
          </a:bodyPr>
          <a:lstStyle/>
          <a:p>
            <a:r>
              <a:rPr lang="it-IT" dirty="0">
                <a:latin typeface="Arial" panose="020B0604020202020204" pitchFamily="34" charset="0"/>
                <a:cs typeface="Arial" panose="020B0604020202020204" pitchFamily="34" charset="0"/>
              </a:rPr>
              <a:t>Periodico spostamento del lavoratore a una funzione diversa e/o a un settore organizzativo diverso.</a:t>
            </a:r>
          </a:p>
        </p:txBody>
      </p:sp>
      <p:sp>
        <p:nvSpPr>
          <p:cNvPr id="3" name="Rettangolo 2">
            <a:extLst>
              <a:ext uri="{FF2B5EF4-FFF2-40B4-BE49-F238E27FC236}">
                <a16:creationId xmlns:a16="http://schemas.microsoft.com/office/drawing/2014/main" id="{66CAB216-ADE6-4577-814F-ABB3F55B410F}"/>
              </a:ext>
            </a:extLst>
          </p:cNvPr>
          <p:cNvSpPr/>
          <p:nvPr/>
        </p:nvSpPr>
        <p:spPr>
          <a:xfrm>
            <a:off x="933674" y="1995802"/>
            <a:ext cx="2222696" cy="779144"/>
          </a:xfrm>
          <a:prstGeom prst="rect">
            <a:avLst/>
          </a:prstGeom>
          <a:solidFill>
            <a:srgbClr val="FF68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2">
                    <a:lumMod val="25000"/>
                  </a:schemeClr>
                </a:solidFill>
              </a:rPr>
              <a:t>JOB ROTATION</a:t>
            </a:r>
          </a:p>
        </p:txBody>
      </p:sp>
      <p:sp>
        <p:nvSpPr>
          <p:cNvPr id="5" name="Rettangolo 4">
            <a:extLst>
              <a:ext uri="{FF2B5EF4-FFF2-40B4-BE49-F238E27FC236}">
                <a16:creationId xmlns:a16="http://schemas.microsoft.com/office/drawing/2014/main" id="{7405C2F4-2707-4E73-8A2B-F84DFAE69DFE}"/>
              </a:ext>
            </a:extLst>
          </p:cNvPr>
          <p:cNvSpPr/>
          <p:nvPr/>
        </p:nvSpPr>
        <p:spPr>
          <a:xfrm>
            <a:off x="4600749" y="1995802"/>
            <a:ext cx="2421988" cy="779144"/>
          </a:xfrm>
          <a:prstGeom prst="rect">
            <a:avLst/>
          </a:prstGeom>
          <a:solidFill>
            <a:srgbClr val="FF68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2">
                    <a:lumMod val="25000"/>
                  </a:schemeClr>
                </a:solidFill>
              </a:rPr>
              <a:t>JOB ENLARGEMENT</a:t>
            </a:r>
          </a:p>
        </p:txBody>
      </p:sp>
      <p:sp>
        <p:nvSpPr>
          <p:cNvPr id="7" name="Rettangolo 6">
            <a:extLst>
              <a:ext uri="{FF2B5EF4-FFF2-40B4-BE49-F238E27FC236}">
                <a16:creationId xmlns:a16="http://schemas.microsoft.com/office/drawing/2014/main" id="{01635B70-A93D-4281-B77A-69A7600CEC93}"/>
              </a:ext>
            </a:extLst>
          </p:cNvPr>
          <p:cNvSpPr/>
          <p:nvPr/>
        </p:nvSpPr>
        <p:spPr>
          <a:xfrm>
            <a:off x="8250835" y="1995802"/>
            <a:ext cx="2421988" cy="779144"/>
          </a:xfrm>
          <a:prstGeom prst="rect">
            <a:avLst/>
          </a:prstGeom>
          <a:solidFill>
            <a:srgbClr val="FF68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2">
                    <a:lumMod val="25000"/>
                  </a:schemeClr>
                </a:solidFill>
              </a:rPr>
              <a:t>JOB ENRICHMENT</a:t>
            </a:r>
          </a:p>
        </p:txBody>
      </p:sp>
      <p:sp>
        <p:nvSpPr>
          <p:cNvPr id="8" name="CasellaDiTesto 7">
            <a:extLst>
              <a:ext uri="{FF2B5EF4-FFF2-40B4-BE49-F238E27FC236}">
                <a16:creationId xmlns:a16="http://schemas.microsoft.com/office/drawing/2014/main" id="{89E0775C-0AF4-4D7A-87B7-310750AED220}"/>
              </a:ext>
            </a:extLst>
          </p:cNvPr>
          <p:cNvSpPr txBox="1"/>
          <p:nvPr/>
        </p:nvSpPr>
        <p:spPr>
          <a:xfrm>
            <a:off x="4427956" y="2712147"/>
            <a:ext cx="3516923" cy="3139321"/>
          </a:xfrm>
          <a:prstGeom prst="rect">
            <a:avLst/>
          </a:prstGeom>
          <a:noFill/>
        </p:spPr>
        <p:txBody>
          <a:bodyPr wrap="square">
            <a:spAutoFit/>
          </a:bodyPr>
          <a:lstStyle/>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Allargamento orizzontale delle mansioni.</a:t>
            </a:r>
          </a:p>
          <a:p>
            <a:r>
              <a:rPr lang="it-IT" dirty="0">
                <a:latin typeface="Arial" panose="020B0604020202020204" pitchFamily="34" charset="0"/>
                <a:cs typeface="Arial" panose="020B0604020202020204" pitchFamily="34" charset="0"/>
              </a:rPr>
              <a:t>Al lavoratore vengono assegnate mansioni aggiuntive allo stesso livello, ad esempio ricomponendo compiti “consecutivi” eccessivamente frammentati o elementari, senza prevedere l’aggiunta di responsabilità di coordinamento.</a:t>
            </a:r>
          </a:p>
        </p:txBody>
      </p:sp>
      <p:sp>
        <p:nvSpPr>
          <p:cNvPr id="12" name="CasellaDiTesto 11">
            <a:extLst>
              <a:ext uri="{FF2B5EF4-FFF2-40B4-BE49-F238E27FC236}">
                <a16:creationId xmlns:a16="http://schemas.microsoft.com/office/drawing/2014/main" id="{86C667D3-BF7E-44D0-B02A-91405D8F256F}"/>
              </a:ext>
            </a:extLst>
          </p:cNvPr>
          <p:cNvSpPr txBox="1"/>
          <p:nvPr/>
        </p:nvSpPr>
        <p:spPr>
          <a:xfrm>
            <a:off x="8205967" y="2978526"/>
            <a:ext cx="3049172" cy="1477328"/>
          </a:xfrm>
          <a:prstGeom prst="rect">
            <a:avLst/>
          </a:prstGeom>
          <a:noFill/>
        </p:spPr>
        <p:txBody>
          <a:bodyPr wrap="square">
            <a:spAutoFit/>
          </a:bodyPr>
          <a:lstStyle/>
          <a:p>
            <a:r>
              <a:rPr lang="it-IT" dirty="0">
                <a:latin typeface="Arial" panose="020B0604020202020204" pitchFamily="34" charset="0"/>
                <a:cs typeface="Arial" panose="020B0604020202020204" pitchFamily="34" charset="0"/>
              </a:rPr>
              <a:t>Inserimento di compiti che non riguardano più la sola operatività ma anche la presa di decisione, la pianificazione, la gestione. </a:t>
            </a:r>
          </a:p>
        </p:txBody>
      </p:sp>
      <p:pic>
        <p:nvPicPr>
          <p:cNvPr id="15" name="Immagine 14">
            <a:extLst>
              <a:ext uri="{FF2B5EF4-FFF2-40B4-BE49-F238E27FC236}">
                <a16:creationId xmlns:a16="http://schemas.microsoft.com/office/drawing/2014/main" id="{BB12FEA3-2741-4A4D-949A-77D65FB78072}"/>
              </a:ext>
            </a:extLst>
          </p:cNvPr>
          <p:cNvPicPr>
            <a:picLocks noChangeAspect="1"/>
          </p:cNvPicPr>
          <p:nvPr/>
        </p:nvPicPr>
        <p:blipFill>
          <a:blip r:embed="rId4"/>
          <a:stretch>
            <a:fillRect/>
          </a:stretch>
        </p:blipFill>
        <p:spPr>
          <a:xfrm>
            <a:off x="10054027" y="384172"/>
            <a:ext cx="1676545" cy="729229"/>
          </a:xfrm>
          <a:prstGeom prst="rect">
            <a:avLst/>
          </a:prstGeom>
        </p:spPr>
      </p:pic>
    </p:spTree>
    <p:extLst>
      <p:ext uri="{BB962C8B-B14F-4D97-AF65-F5344CB8AC3E}">
        <p14:creationId xmlns:p14="http://schemas.microsoft.com/office/powerpoint/2010/main" val="147766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221AA6A-14A3-4CB1-A46D-4BBC72A28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0F81D08-3FEF-4A49-A135-E2D2E4E6B1FD}"/>
              </a:ext>
            </a:extLst>
          </p:cNvPr>
          <p:cNvSpPr>
            <a:spLocks noGrp="1"/>
          </p:cNvSpPr>
          <p:nvPr>
            <p:ph type="title"/>
          </p:nvPr>
        </p:nvSpPr>
        <p:spPr>
          <a:xfrm>
            <a:off x="4316935" y="507283"/>
            <a:ext cx="7036865" cy="1544062"/>
          </a:xfrm>
        </p:spPr>
        <p:txBody>
          <a:bodyPr>
            <a:normAutofit/>
          </a:bodyPr>
          <a:lstStyle/>
          <a:p>
            <a:r>
              <a:rPr lang="it-IT" sz="4000">
                <a:latin typeface="Arial" panose="020B0604020202020204" pitchFamily="34" charset="0"/>
                <a:cs typeface="Arial" panose="020B0604020202020204" pitchFamily="34" charset="0"/>
              </a:rPr>
              <a:t>Cosa si intende per Benessere?</a:t>
            </a:r>
          </a:p>
        </p:txBody>
      </p:sp>
      <p:pic>
        <p:nvPicPr>
          <p:cNvPr id="13" name="Immagine 12">
            <a:extLst>
              <a:ext uri="{FF2B5EF4-FFF2-40B4-BE49-F238E27FC236}">
                <a16:creationId xmlns:a16="http://schemas.microsoft.com/office/drawing/2014/main" id="{A5D97EE1-6C32-460C-975A-2172F243A85A}"/>
              </a:ext>
            </a:extLst>
          </p:cNvPr>
          <p:cNvPicPr>
            <a:picLocks noChangeAspect="1"/>
          </p:cNvPicPr>
          <p:nvPr/>
        </p:nvPicPr>
        <p:blipFill>
          <a:blip r:embed="rId3"/>
          <a:stretch>
            <a:fillRect/>
          </a:stretch>
        </p:blipFill>
        <p:spPr>
          <a:xfrm>
            <a:off x="838200" y="507283"/>
            <a:ext cx="2616049" cy="1142219"/>
          </a:xfrm>
          <a:prstGeom prst="rect">
            <a:avLst/>
          </a:prstGeom>
        </p:spPr>
      </p:pic>
      <p:pic>
        <p:nvPicPr>
          <p:cNvPr id="4" name="Immagine 3">
            <a:extLst>
              <a:ext uri="{FF2B5EF4-FFF2-40B4-BE49-F238E27FC236}">
                <a16:creationId xmlns:a16="http://schemas.microsoft.com/office/drawing/2014/main" id="{2171CC6F-6487-4D22-9E4E-6065ED1DBDAC}"/>
              </a:ext>
            </a:extLst>
          </p:cNvPr>
          <p:cNvPicPr>
            <a:picLocks noChangeAspect="1"/>
          </p:cNvPicPr>
          <p:nvPr/>
        </p:nvPicPr>
        <p:blipFill>
          <a:blip r:embed="rId4"/>
          <a:stretch>
            <a:fillRect/>
          </a:stretch>
        </p:blipFill>
        <p:spPr>
          <a:xfrm>
            <a:off x="243730" y="2429369"/>
            <a:ext cx="4073205" cy="1999261"/>
          </a:xfrm>
          <a:prstGeom prst="rect">
            <a:avLst/>
          </a:prstGeom>
        </p:spPr>
      </p:pic>
      <p:pic>
        <p:nvPicPr>
          <p:cNvPr id="8" name="Immagine 7">
            <a:extLst>
              <a:ext uri="{FF2B5EF4-FFF2-40B4-BE49-F238E27FC236}">
                <a16:creationId xmlns:a16="http://schemas.microsoft.com/office/drawing/2014/main" id="{2A427C49-09FA-4697-9DA6-BB13613C305B}"/>
              </a:ext>
            </a:extLst>
          </p:cNvPr>
          <p:cNvPicPr>
            <a:picLocks noChangeAspect="1"/>
          </p:cNvPicPr>
          <p:nvPr/>
        </p:nvPicPr>
        <p:blipFill>
          <a:blip r:embed="rId5"/>
          <a:stretch>
            <a:fillRect/>
          </a:stretch>
        </p:blipFill>
        <p:spPr>
          <a:xfrm>
            <a:off x="3048" y="6031832"/>
            <a:ext cx="12188952" cy="826919"/>
          </a:xfrm>
          <a:prstGeom prst="rect">
            <a:avLst/>
          </a:prstGeom>
        </p:spPr>
      </p:pic>
      <p:sp>
        <p:nvSpPr>
          <p:cNvPr id="3" name="Segnaposto contenuto 2">
            <a:extLst>
              <a:ext uri="{FF2B5EF4-FFF2-40B4-BE49-F238E27FC236}">
                <a16:creationId xmlns:a16="http://schemas.microsoft.com/office/drawing/2014/main" id="{DAC11A1E-181F-418B-A112-8A8BF15DFED4}"/>
              </a:ext>
            </a:extLst>
          </p:cNvPr>
          <p:cNvSpPr>
            <a:spLocks noGrp="1"/>
          </p:cNvSpPr>
          <p:nvPr>
            <p:ph idx="1"/>
          </p:nvPr>
        </p:nvSpPr>
        <p:spPr>
          <a:xfrm>
            <a:off x="4734510" y="2348249"/>
            <a:ext cx="7036865" cy="3946229"/>
          </a:xfrm>
        </p:spPr>
        <p:txBody>
          <a:bodyPr>
            <a:normAutofit/>
          </a:bodyPr>
          <a:lstStyle/>
          <a:p>
            <a:pPr marL="0" indent="0">
              <a:buNone/>
            </a:pPr>
            <a:r>
              <a:rPr lang="it-IT" sz="2000" b="1" dirty="0">
                <a:latin typeface="Arial" panose="020B0604020202020204" pitchFamily="34" charset="0"/>
                <a:cs typeface="Arial" panose="020B0604020202020204" pitchFamily="34" charset="0"/>
              </a:rPr>
              <a:t>«Lo stato emotivo, mentale, fisico, sociale e spirituale di ben-essere che consente alle persone di raggiungere e mantenere il loro potenziale personale nella società.»</a:t>
            </a:r>
            <a:endParaRPr lang="it-IT" sz="2000" dirty="0">
              <a:latin typeface="Arial" panose="020B0604020202020204" pitchFamily="34" charset="0"/>
              <a:cs typeface="Arial" panose="020B0604020202020204" pitchFamily="34" charset="0"/>
            </a:endParaRPr>
          </a:p>
          <a:p>
            <a:pPr marL="0" indent="0">
              <a:buNone/>
            </a:pPr>
            <a:endParaRPr lang="it-IT" sz="2000" dirty="0">
              <a:latin typeface="Arial" panose="020B0604020202020204" pitchFamily="34" charset="0"/>
              <a:cs typeface="Arial" panose="020B0604020202020204" pitchFamily="34" charset="0"/>
            </a:endParaRPr>
          </a:p>
          <a:p>
            <a:pPr marL="0" indent="0">
              <a:buNone/>
            </a:pPr>
            <a:r>
              <a:rPr lang="it-IT" sz="2000" dirty="0">
                <a:latin typeface="Arial" panose="020B0604020202020204" pitchFamily="34" charset="0"/>
                <a:cs typeface="Arial" panose="020B0604020202020204" pitchFamily="34" charset="0"/>
              </a:rPr>
              <a:t>Commissione Salute dell’Osservatorio europeo sui sistemi e politiche per la salute. </a:t>
            </a:r>
          </a:p>
          <a:p>
            <a:pPr marL="0" indent="0">
              <a:buNone/>
            </a:pPr>
            <a:endParaRPr lang="it-IT" sz="2000" dirty="0"/>
          </a:p>
        </p:txBody>
      </p:sp>
      <p:sp>
        <p:nvSpPr>
          <p:cNvPr id="12" name="Segnaposto numero diapositiva 11">
            <a:extLst>
              <a:ext uri="{FF2B5EF4-FFF2-40B4-BE49-F238E27FC236}">
                <a16:creationId xmlns:a16="http://schemas.microsoft.com/office/drawing/2014/main" id="{2F2DB90D-CDC5-4C65-A7EB-D33EFF2231E0}"/>
              </a:ext>
            </a:extLst>
          </p:cNvPr>
          <p:cNvSpPr>
            <a:spLocks noGrp="1"/>
          </p:cNvSpPr>
          <p:nvPr>
            <p:ph type="sldNum" sz="quarter" idx="12"/>
          </p:nvPr>
        </p:nvSpPr>
        <p:spPr>
          <a:xfrm>
            <a:off x="9236963" y="6300634"/>
            <a:ext cx="2743200" cy="365125"/>
          </a:xfrm>
        </p:spPr>
        <p:txBody>
          <a:bodyPr>
            <a:normAutofit fontScale="92500" lnSpcReduction="10000"/>
          </a:bodyPr>
          <a:lstStyle/>
          <a:p>
            <a:pPr>
              <a:spcAft>
                <a:spcPts val="600"/>
              </a:spcAft>
            </a:pPr>
            <a:fld id="{27CE633F-9882-4A5C-83A2-1109D0C73261}" type="slidenum">
              <a:rPr lang="en-US" sz="2000">
                <a:solidFill>
                  <a:schemeClr val="tx1"/>
                </a:solidFill>
              </a:rPr>
              <a:pPr>
                <a:spcAft>
                  <a:spcPts val="600"/>
                </a:spcAft>
              </a:pPr>
              <a:t>2</a:t>
            </a:fld>
            <a:endParaRPr lang="en-US" sz="2000" dirty="0">
              <a:solidFill>
                <a:schemeClr val="tx1"/>
              </a:solidFill>
            </a:endParaRPr>
          </a:p>
        </p:txBody>
      </p:sp>
    </p:spTree>
    <p:extLst>
      <p:ext uri="{BB962C8B-B14F-4D97-AF65-F5344CB8AC3E}">
        <p14:creationId xmlns:p14="http://schemas.microsoft.com/office/powerpoint/2010/main" val="242739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F81D08-3FEF-4A49-A135-E2D2E4E6B1FD}"/>
              </a:ext>
            </a:extLst>
          </p:cNvPr>
          <p:cNvSpPr>
            <a:spLocks noGrp="1"/>
          </p:cNvSpPr>
          <p:nvPr>
            <p:ph type="title"/>
          </p:nvPr>
        </p:nvSpPr>
        <p:spPr>
          <a:xfrm>
            <a:off x="1213851" y="899205"/>
            <a:ext cx="11478638" cy="1298610"/>
          </a:xfrm>
        </p:spPr>
        <p:txBody>
          <a:bodyPr>
            <a:normAutofit/>
          </a:bodyPr>
          <a:lstStyle/>
          <a:p>
            <a:r>
              <a:rPr lang="it-IT" sz="2800" dirty="0">
                <a:latin typeface="Arial" panose="020B0604020202020204" pitchFamily="34" charset="0"/>
                <a:cs typeface="Arial" panose="020B0604020202020204" pitchFamily="34" charset="0"/>
              </a:rPr>
              <a:t>Cosa si intende per Benessere Organizzativo?</a:t>
            </a:r>
          </a:p>
        </p:txBody>
      </p:sp>
      <p:sp>
        <p:nvSpPr>
          <p:cNvPr id="3" name="Segnaposto contenuto 2">
            <a:extLst>
              <a:ext uri="{FF2B5EF4-FFF2-40B4-BE49-F238E27FC236}">
                <a16:creationId xmlns:a16="http://schemas.microsoft.com/office/drawing/2014/main" id="{DAC11A1E-181F-418B-A112-8A8BF15DFED4}"/>
              </a:ext>
            </a:extLst>
          </p:cNvPr>
          <p:cNvSpPr>
            <a:spLocks noGrp="1"/>
          </p:cNvSpPr>
          <p:nvPr>
            <p:ph idx="1"/>
          </p:nvPr>
        </p:nvSpPr>
        <p:spPr>
          <a:xfrm>
            <a:off x="1284051" y="2001776"/>
            <a:ext cx="9694098" cy="1298610"/>
          </a:xfrm>
        </p:spPr>
        <p:txBody>
          <a:bodyPr anchor="ctr">
            <a:normAutofit fontScale="92500" lnSpcReduction="10000"/>
          </a:bodyPr>
          <a:lstStyle/>
          <a:p>
            <a:pPr marL="0" indent="0">
              <a:lnSpc>
                <a:spcPct val="110000"/>
              </a:lnSpc>
              <a:buNone/>
            </a:pPr>
            <a:r>
              <a:rPr lang="it-IT" b="1" dirty="0">
                <a:latin typeface="Arial" panose="020B0604020202020204" pitchFamily="34" charset="0"/>
                <a:cs typeface="Arial" panose="020B0604020202020204" pitchFamily="34" charset="0"/>
              </a:rPr>
              <a:t>Capacità</a:t>
            </a:r>
            <a:r>
              <a:rPr lang="it-IT" dirty="0">
                <a:latin typeface="Arial" panose="020B0604020202020204" pitchFamily="34" charset="0"/>
                <a:cs typeface="Arial" panose="020B0604020202020204" pitchFamily="34" charset="0"/>
              </a:rPr>
              <a:t> di un'</a:t>
            </a:r>
            <a:r>
              <a:rPr lang="it-IT" b="1" dirty="0">
                <a:latin typeface="Arial" panose="020B0604020202020204" pitchFamily="34" charset="0"/>
                <a:cs typeface="Arial" panose="020B0604020202020204" pitchFamily="34" charset="0"/>
              </a:rPr>
              <a:t>organizzazione</a:t>
            </a:r>
            <a:r>
              <a:rPr lang="it-IT" dirty="0">
                <a:latin typeface="Arial" panose="020B0604020202020204" pitchFamily="34" charset="0"/>
                <a:cs typeface="Arial" panose="020B0604020202020204" pitchFamily="34" charset="0"/>
              </a:rPr>
              <a:t> di promuovere e mantenere il </a:t>
            </a:r>
            <a:r>
              <a:rPr lang="it-IT" b="1" dirty="0">
                <a:latin typeface="Arial" panose="020B0604020202020204" pitchFamily="34" charset="0"/>
                <a:cs typeface="Arial" panose="020B0604020202020204" pitchFamily="34" charset="0"/>
              </a:rPr>
              <a:t>benessere</a:t>
            </a:r>
            <a:r>
              <a:rPr lang="it-IT" dirty="0">
                <a:latin typeface="Arial" panose="020B0604020202020204" pitchFamily="34" charset="0"/>
                <a:cs typeface="Arial" panose="020B0604020202020204" pitchFamily="34" charset="0"/>
              </a:rPr>
              <a:t> di tutte le lavoratrici e di tutti i lavoratori che operano al suo interno sul piano:</a:t>
            </a:r>
          </a:p>
          <a:p>
            <a:pPr marL="0" indent="0">
              <a:lnSpc>
                <a:spcPct val="110000"/>
              </a:lnSpc>
              <a:buNone/>
            </a:pPr>
            <a:endParaRPr lang="it-IT" sz="1500" dirty="0"/>
          </a:p>
        </p:txBody>
      </p:sp>
      <p:sp>
        <p:nvSpPr>
          <p:cNvPr id="7" name="CasellaDiTesto 6">
            <a:extLst>
              <a:ext uri="{FF2B5EF4-FFF2-40B4-BE49-F238E27FC236}">
                <a16:creationId xmlns:a16="http://schemas.microsoft.com/office/drawing/2014/main" id="{2BE6A287-B76B-48A8-9C2C-EB006C2A5416}"/>
              </a:ext>
            </a:extLst>
          </p:cNvPr>
          <p:cNvSpPr txBox="1"/>
          <p:nvPr/>
        </p:nvSpPr>
        <p:spPr>
          <a:xfrm>
            <a:off x="2169238" y="3577289"/>
            <a:ext cx="1225685" cy="369332"/>
          </a:xfrm>
          <a:prstGeom prst="rect">
            <a:avLst/>
          </a:prstGeom>
          <a:noFill/>
        </p:spPr>
        <p:txBody>
          <a:bodyPr wrap="square" rtlCol="0">
            <a:spAutoFit/>
          </a:bodyPr>
          <a:lstStyle/>
          <a:p>
            <a:r>
              <a:rPr lang="it-IT" i="1" dirty="0"/>
              <a:t>Fisico</a:t>
            </a:r>
          </a:p>
        </p:txBody>
      </p:sp>
      <p:sp>
        <p:nvSpPr>
          <p:cNvPr id="9" name="CasellaDiTesto 8">
            <a:extLst>
              <a:ext uri="{FF2B5EF4-FFF2-40B4-BE49-F238E27FC236}">
                <a16:creationId xmlns:a16="http://schemas.microsoft.com/office/drawing/2014/main" id="{602BDB16-43D2-4357-A30C-65A68830152B}"/>
              </a:ext>
            </a:extLst>
          </p:cNvPr>
          <p:cNvSpPr txBox="1"/>
          <p:nvPr/>
        </p:nvSpPr>
        <p:spPr>
          <a:xfrm>
            <a:off x="5330098" y="3561246"/>
            <a:ext cx="1436113" cy="369332"/>
          </a:xfrm>
          <a:prstGeom prst="rect">
            <a:avLst/>
          </a:prstGeom>
          <a:noFill/>
        </p:spPr>
        <p:txBody>
          <a:bodyPr wrap="square" rtlCol="0">
            <a:spAutoFit/>
          </a:bodyPr>
          <a:lstStyle/>
          <a:p>
            <a:r>
              <a:rPr lang="it-IT" i="1" dirty="0"/>
              <a:t>Psicologico</a:t>
            </a:r>
          </a:p>
        </p:txBody>
      </p:sp>
      <p:sp>
        <p:nvSpPr>
          <p:cNvPr id="10" name="CasellaDiTesto 9">
            <a:extLst>
              <a:ext uri="{FF2B5EF4-FFF2-40B4-BE49-F238E27FC236}">
                <a16:creationId xmlns:a16="http://schemas.microsoft.com/office/drawing/2014/main" id="{1D5606FE-292E-424B-B731-72763F5BFF1F}"/>
              </a:ext>
            </a:extLst>
          </p:cNvPr>
          <p:cNvSpPr txBox="1"/>
          <p:nvPr/>
        </p:nvSpPr>
        <p:spPr>
          <a:xfrm>
            <a:off x="9108500" y="3579646"/>
            <a:ext cx="980387" cy="369332"/>
          </a:xfrm>
          <a:prstGeom prst="rect">
            <a:avLst/>
          </a:prstGeom>
          <a:noFill/>
        </p:spPr>
        <p:txBody>
          <a:bodyPr wrap="square" rtlCol="0">
            <a:spAutoFit/>
          </a:bodyPr>
          <a:lstStyle/>
          <a:p>
            <a:r>
              <a:rPr lang="it-IT" i="1" dirty="0"/>
              <a:t>Sociale</a:t>
            </a:r>
          </a:p>
        </p:txBody>
      </p:sp>
      <p:pic>
        <p:nvPicPr>
          <p:cNvPr id="13" name="Immagine 12">
            <a:extLst>
              <a:ext uri="{FF2B5EF4-FFF2-40B4-BE49-F238E27FC236}">
                <a16:creationId xmlns:a16="http://schemas.microsoft.com/office/drawing/2014/main" id="{A5D97EE1-6C32-460C-975A-2172F243A85A}"/>
              </a:ext>
            </a:extLst>
          </p:cNvPr>
          <p:cNvPicPr>
            <a:picLocks noChangeAspect="1"/>
          </p:cNvPicPr>
          <p:nvPr/>
        </p:nvPicPr>
        <p:blipFill>
          <a:blip r:embed="rId3"/>
          <a:stretch>
            <a:fillRect/>
          </a:stretch>
        </p:blipFill>
        <p:spPr>
          <a:xfrm>
            <a:off x="5381865" y="128851"/>
            <a:ext cx="1571305" cy="686064"/>
          </a:xfrm>
          <a:prstGeom prst="rect">
            <a:avLst/>
          </a:prstGeom>
        </p:spPr>
      </p:pic>
      <p:pic>
        <p:nvPicPr>
          <p:cNvPr id="8" name="Immagine 7">
            <a:extLst>
              <a:ext uri="{FF2B5EF4-FFF2-40B4-BE49-F238E27FC236}">
                <a16:creationId xmlns:a16="http://schemas.microsoft.com/office/drawing/2014/main" id="{2A427C49-09FA-4697-9DA6-BB13613C305B}"/>
              </a:ext>
            </a:extLst>
          </p:cNvPr>
          <p:cNvPicPr>
            <a:picLocks noChangeAspect="1"/>
          </p:cNvPicPr>
          <p:nvPr/>
        </p:nvPicPr>
        <p:blipFill>
          <a:blip r:embed="rId4"/>
          <a:stretch>
            <a:fillRect/>
          </a:stretch>
        </p:blipFill>
        <p:spPr>
          <a:xfrm>
            <a:off x="-1" y="6160168"/>
            <a:ext cx="12192000" cy="687962"/>
          </a:xfrm>
          <a:prstGeom prst="rect">
            <a:avLst/>
          </a:prstGeom>
        </p:spPr>
      </p:pic>
      <p:pic>
        <p:nvPicPr>
          <p:cNvPr id="4" name="Immagine 3" descr="Immagine che contiene albero, erba, persona, esterni&#10;&#10;Descrizione generata automaticamente">
            <a:extLst>
              <a:ext uri="{FF2B5EF4-FFF2-40B4-BE49-F238E27FC236}">
                <a16:creationId xmlns:a16="http://schemas.microsoft.com/office/drawing/2014/main" id="{3B56E78D-56DD-404F-A370-AA914F722D6F}"/>
              </a:ext>
            </a:extLst>
          </p:cNvPr>
          <p:cNvPicPr>
            <a:picLocks noChangeAspect="1"/>
          </p:cNvPicPr>
          <p:nvPr/>
        </p:nvPicPr>
        <p:blipFill rotWithShape="1">
          <a:blip r:embed="rId5"/>
          <a:srcRect l="3825" r="22937" b="-1"/>
          <a:stretch/>
        </p:blipFill>
        <p:spPr>
          <a:xfrm>
            <a:off x="1284051" y="4206919"/>
            <a:ext cx="2718758" cy="2179198"/>
          </a:xfrm>
          <a:prstGeom prst="roundRect">
            <a:avLst>
              <a:gd name="adj" fmla="val 0"/>
            </a:avLst>
          </a:prstGeom>
          <a:ln w="38100">
            <a:solidFill>
              <a:schemeClr val="tx1"/>
            </a:solidFill>
          </a:ln>
          <a:effectLst>
            <a:innerShdw blurRad="57150" dist="38100" dir="14460000">
              <a:srgbClr val="000000">
                <a:alpha val="70000"/>
              </a:srgbClr>
            </a:innerShdw>
          </a:effectLst>
        </p:spPr>
      </p:pic>
      <p:pic>
        <p:nvPicPr>
          <p:cNvPr id="5" name="Immagine 4" descr="Immagine che contiene testo, clipart&#10;&#10;Descrizione generata automaticamente">
            <a:extLst>
              <a:ext uri="{FF2B5EF4-FFF2-40B4-BE49-F238E27FC236}">
                <a16:creationId xmlns:a16="http://schemas.microsoft.com/office/drawing/2014/main" id="{C7DF6F01-9F16-41ED-8FC9-9E0A134A36A6}"/>
              </a:ext>
            </a:extLst>
          </p:cNvPr>
          <p:cNvPicPr>
            <a:picLocks noChangeAspect="1"/>
          </p:cNvPicPr>
          <p:nvPr/>
        </p:nvPicPr>
        <p:blipFill rotWithShape="1">
          <a:blip r:embed="rId6"/>
          <a:srcRect l="721" r="5927" b="3"/>
          <a:stretch/>
        </p:blipFill>
        <p:spPr>
          <a:xfrm>
            <a:off x="4737988" y="4206919"/>
            <a:ext cx="2716023" cy="2179198"/>
          </a:xfrm>
          <a:prstGeom prst="roundRect">
            <a:avLst>
              <a:gd name="adj" fmla="val 0"/>
            </a:avLst>
          </a:prstGeom>
          <a:ln w="38100">
            <a:solidFill>
              <a:schemeClr val="tx1"/>
            </a:solidFill>
          </a:ln>
          <a:effectLst>
            <a:innerShdw blurRad="57150" dist="38100" dir="14460000">
              <a:srgbClr val="000000">
                <a:alpha val="70000"/>
              </a:srgbClr>
            </a:innerShdw>
          </a:effectLst>
        </p:spPr>
      </p:pic>
      <p:pic>
        <p:nvPicPr>
          <p:cNvPr id="6" name="Immagine 5" descr="Immagine che contiene persona, interni&#10;&#10;Descrizione generata automaticamente">
            <a:extLst>
              <a:ext uri="{FF2B5EF4-FFF2-40B4-BE49-F238E27FC236}">
                <a16:creationId xmlns:a16="http://schemas.microsoft.com/office/drawing/2014/main" id="{0550D04B-E9B9-4B1B-8A63-D3F09D9B0074}"/>
              </a:ext>
            </a:extLst>
          </p:cNvPr>
          <p:cNvPicPr>
            <a:picLocks noChangeAspect="1"/>
          </p:cNvPicPr>
          <p:nvPr/>
        </p:nvPicPr>
        <p:blipFill rotWithShape="1">
          <a:blip r:embed="rId7"/>
          <a:srcRect l="11404" r="5957" b="-2"/>
          <a:stretch/>
        </p:blipFill>
        <p:spPr>
          <a:xfrm>
            <a:off x="8324340" y="4206919"/>
            <a:ext cx="2716023" cy="2179198"/>
          </a:xfrm>
          <a:prstGeom prst="roundRect">
            <a:avLst>
              <a:gd name="adj" fmla="val 0"/>
            </a:avLst>
          </a:prstGeom>
          <a:ln w="38100">
            <a:solidFill>
              <a:schemeClr val="tx1"/>
            </a:solidFill>
          </a:ln>
          <a:effectLst>
            <a:innerShdw blurRad="57150" dist="38100" dir="14460000">
              <a:srgbClr val="000000">
                <a:alpha val="70000"/>
              </a:srgbClr>
            </a:innerShdw>
          </a:effectLst>
        </p:spPr>
      </p:pic>
      <p:sp>
        <p:nvSpPr>
          <p:cNvPr id="12" name="Segnaposto numero diapositiva 11">
            <a:extLst>
              <a:ext uri="{FF2B5EF4-FFF2-40B4-BE49-F238E27FC236}">
                <a16:creationId xmlns:a16="http://schemas.microsoft.com/office/drawing/2014/main" id="{2F2DB90D-CDC5-4C65-A7EB-D33EFF2231E0}"/>
              </a:ext>
            </a:extLst>
          </p:cNvPr>
          <p:cNvSpPr>
            <a:spLocks noGrp="1"/>
          </p:cNvSpPr>
          <p:nvPr>
            <p:ph type="sldNum" sz="quarter" idx="12"/>
          </p:nvPr>
        </p:nvSpPr>
        <p:spPr>
          <a:xfrm>
            <a:off x="11239408" y="6339667"/>
            <a:ext cx="753545" cy="365125"/>
          </a:xfrm>
        </p:spPr>
        <p:txBody>
          <a:bodyPr/>
          <a:lstStyle/>
          <a:p>
            <a:fld id="{27CE633F-9882-4A5C-83A2-1109D0C73261}" type="slidenum">
              <a:rPr lang="en-US" sz="1800" smtClean="0">
                <a:solidFill>
                  <a:schemeClr val="tx1"/>
                </a:solidFill>
              </a:rPr>
              <a:pPr/>
              <a:t>3</a:t>
            </a:fld>
            <a:endParaRPr lang="en-US" sz="1800" dirty="0">
              <a:solidFill>
                <a:schemeClr val="tx1"/>
              </a:solidFill>
            </a:endParaRPr>
          </a:p>
        </p:txBody>
      </p:sp>
    </p:spTree>
    <p:extLst>
      <p:ext uri="{BB962C8B-B14F-4D97-AF65-F5344CB8AC3E}">
        <p14:creationId xmlns:p14="http://schemas.microsoft.com/office/powerpoint/2010/main" val="31123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CE4B4D-7494-4238-BEEE-F66EEF22017D}"/>
              </a:ext>
            </a:extLst>
          </p:cNvPr>
          <p:cNvSpPr>
            <a:spLocks noGrp="1"/>
          </p:cNvSpPr>
          <p:nvPr>
            <p:ph type="title"/>
          </p:nvPr>
        </p:nvSpPr>
        <p:spPr>
          <a:xfrm>
            <a:off x="680321" y="753228"/>
            <a:ext cx="7087552" cy="1080938"/>
          </a:xfrm>
        </p:spPr>
        <p:txBody>
          <a:bodyPr>
            <a:normAutofit/>
          </a:bodyPr>
          <a:lstStyle/>
          <a:p>
            <a:r>
              <a:rPr lang="it-IT" sz="4800" b="1" cap="all" dirty="0">
                <a:latin typeface="Arial" panose="020B0604020202020204" pitchFamily="34" charset="0"/>
                <a:cs typeface="Arial" panose="020B0604020202020204" pitchFamily="34" charset="0"/>
              </a:rPr>
              <a:t>Fisico</a:t>
            </a:r>
          </a:p>
        </p:txBody>
      </p:sp>
      <p:graphicFrame>
        <p:nvGraphicFramePr>
          <p:cNvPr id="29" name="Segnaposto contenuto 2">
            <a:extLst>
              <a:ext uri="{FF2B5EF4-FFF2-40B4-BE49-F238E27FC236}">
                <a16:creationId xmlns:a16="http://schemas.microsoft.com/office/drawing/2014/main" id="{59167973-71C0-4251-8F1C-B1EA20E000B7}"/>
              </a:ext>
            </a:extLst>
          </p:cNvPr>
          <p:cNvGraphicFramePr>
            <a:graphicFrameLocks noGrp="1"/>
          </p:cNvGraphicFramePr>
          <p:nvPr>
            <p:ph idx="1"/>
            <p:extLst>
              <p:ext uri="{D42A27DB-BD31-4B8C-83A1-F6EECF244321}">
                <p14:modId xmlns:p14="http://schemas.microsoft.com/office/powerpoint/2010/main" val="2655080617"/>
              </p:ext>
            </p:extLst>
          </p:nvPr>
        </p:nvGraphicFramePr>
        <p:xfrm>
          <a:off x="680321" y="2336873"/>
          <a:ext cx="6423211" cy="3599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a:extLst>
              <a:ext uri="{FF2B5EF4-FFF2-40B4-BE49-F238E27FC236}">
                <a16:creationId xmlns:a16="http://schemas.microsoft.com/office/drawing/2014/main" id="{53FF48F6-DB13-4248-9DAD-BCE1273F6B74}"/>
              </a:ext>
            </a:extLst>
          </p:cNvPr>
          <p:cNvPicPr>
            <a:picLocks noChangeAspect="1"/>
          </p:cNvPicPr>
          <p:nvPr/>
        </p:nvPicPr>
        <p:blipFill>
          <a:blip r:embed="rId8"/>
          <a:stretch>
            <a:fillRect/>
          </a:stretch>
        </p:blipFill>
        <p:spPr>
          <a:xfrm>
            <a:off x="8392580" y="1133385"/>
            <a:ext cx="3041416" cy="2023925"/>
          </a:xfrm>
          <a:prstGeom prst="rect">
            <a:avLst/>
          </a:prstGeom>
          <a:ln>
            <a:noFill/>
          </a:ln>
          <a:effectLst>
            <a:outerShdw blurRad="292100" dist="139700" dir="2700000" algn="tl" rotWithShape="0">
              <a:srgbClr val="333333">
                <a:alpha val="65000"/>
              </a:srgbClr>
            </a:outerShdw>
          </a:effectLst>
        </p:spPr>
      </p:pic>
      <p:pic>
        <p:nvPicPr>
          <p:cNvPr id="5" name="Immagine 4">
            <a:extLst>
              <a:ext uri="{FF2B5EF4-FFF2-40B4-BE49-F238E27FC236}">
                <a16:creationId xmlns:a16="http://schemas.microsoft.com/office/drawing/2014/main" id="{B9764BCE-CCA8-4019-A116-6D683DB46689}"/>
              </a:ext>
            </a:extLst>
          </p:cNvPr>
          <p:cNvPicPr>
            <a:picLocks noChangeAspect="1"/>
          </p:cNvPicPr>
          <p:nvPr/>
        </p:nvPicPr>
        <p:blipFill rotWithShape="1">
          <a:blip r:embed="rId9"/>
          <a:srcRect t="6732"/>
          <a:stretch/>
        </p:blipFill>
        <p:spPr>
          <a:xfrm>
            <a:off x="8398661" y="3801596"/>
            <a:ext cx="3035335" cy="1764390"/>
          </a:xfrm>
          <a:prstGeom prst="rect">
            <a:avLst/>
          </a:prstGeom>
          <a:ln>
            <a:noFill/>
          </a:ln>
          <a:effectLst>
            <a:outerShdw blurRad="292100" dist="139700" dir="2700000" algn="tl" rotWithShape="0">
              <a:srgbClr val="333333">
                <a:alpha val="65000"/>
              </a:srgbClr>
            </a:outerShdw>
          </a:effectLst>
        </p:spPr>
      </p:pic>
      <p:pic>
        <p:nvPicPr>
          <p:cNvPr id="3" name="Immagine 2">
            <a:extLst>
              <a:ext uri="{FF2B5EF4-FFF2-40B4-BE49-F238E27FC236}">
                <a16:creationId xmlns:a16="http://schemas.microsoft.com/office/drawing/2014/main" id="{9EB773E3-B549-4B98-BBE8-9895ED0994FE}"/>
              </a:ext>
            </a:extLst>
          </p:cNvPr>
          <p:cNvPicPr>
            <a:picLocks noChangeAspect="1"/>
          </p:cNvPicPr>
          <p:nvPr/>
        </p:nvPicPr>
        <p:blipFill>
          <a:blip r:embed="rId10"/>
          <a:stretch>
            <a:fillRect/>
          </a:stretch>
        </p:blipFill>
        <p:spPr>
          <a:xfrm>
            <a:off x="0" y="6116663"/>
            <a:ext cx="12192000" cy="741337"/>
          </a:xfrm>
          <a:prstGeom prst="rect">
            <a:avLst/>
          </a:prstGeom>
        </p:spPr>
      </p:pic>
      <p:pic>
        <p:nvPicPr>
          <p:cNvPr id="7" name="Immagine 6">
            <a:extLst>
              <a:ext uri="{FF2B5EF4-FFF2-40B4-BE49-F238E27FC236}">
                <a16:creationId xmlns:a16="http://schemas.microsoft.com/office/drawing/2014/main" id="{CC42F4A8-BF8E-42A9-B251-F4A77759FF3C}"/>
              </a:ext>
            </a:extLst>
          </p:cNvPr>
          <p:cNvPicPr>
            <a:picLocks noChangeAspect="1"/>
          </p:cNvPicPr>
          <p:nvPr/>
        </p:nvPicPr>
        <p:blipFill>
          <a:blip r:embed="rId11"/>
          <a:stretch>
            <a:fillRect/>
          </a:stretch>
        </p:blipFill>
        <p:spPr>
          <a:xfrm>
            <a:off x="10131942" y="66376"/>
            <a:ext cx="1744194" cy="713215"/>
          </a:xfrm>
          <a:prstGeom prst="rect">
            <a:avLst/>
          </a:prstGeom>
        </p:spPr>
      </p:pic>
      <p:sp>
        <p:nvSpPr>
          <p:cNvPr id="4" name="Segnaposto numero diapositiva 3">
            <a:extLst>
              <a:ext uri="{FF2B5EF4-FFF2-40B4-BE49-F238E27FC236}">
                <a16:creationId xmlns:a16="http://schemas.microsoft.com/office/drawing/2014/main" id="{99F805DC-C3CB-4FC6-BB89-3F12E6271FE8}"/>
              </a:ext>
            </a:extLst>
          </p:cNvPr>
          <p:cNvSpPr>
            <a:spLocks noGrp="1"/>
          </p:cNvSpPr>
          <p:nvPr>
            <p:ph type="sldNum" sz="quarter" idx="12"/>
          </p:nvPr>
        </p:nvSpPr>
        <p:spPr>
          <a:xfrm>
            <a:off x="8927537" y="6398377"/>
            <a:ext cx="2743200" cy="365125"/>
          </a:xfrm>
        </p:spPr>
        <p:txBody>
          <a:bodyPr/>
          <a:lstStyle/>
          <a:p>
            <a:fld id="{27CE633F-9882-4A5C-83A2-1109D0C73261}" type="slidenum">
              <a:rPr lang="en-US" sz="1800" smtClean="0">
                <a:solidFill>
                  <a:schemeClr val="tx1"/>
                </a:solidFill>
              </a:rPr>
              <a:pPr/>
              <a:t>4</a:t>
            </a:fld>
            <a:endParaRPr lang="en-US" sz="1800" dirty="0">
              <a:solidFill>
                <a:schemeClr val="tx1"/>
              </a:solidFill>
            </a:endParaRPr>
          </a:p>
        </p:txBody>
      </p:sp>
    </p:spTree>
    <p:extLst>
      <p:ext uri="{BB962C8B-B14F-4D97-AF65-F5344CB8AC3E}">
        <p14:creationId xmlns:p14="http://schemas.microsoft.com/office/powerpoint/2010/main" val="267540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ED73B6B-808E-490A-AAAF-4128941229B3}"/>
              </a:ext>
            </a:extLst>
          </p:cNvPr>
          <p:cNvPicPr>
            <a:picLocks noChangeAspect="1"/>
          </p:cNvPicPr>
          <p:nvPr/>
        </p:nvPicPr>
        <p:blipFill>
          <a:blip r:embed="rId3"/>
          <a:stretch>
            <a:fillRect/>
          </a:stretch>
        </p:blipFill>
        <p:spPr>
          <a:xfrm>
            <a:off x="1" y="6485218"/>
            <a:ext cx="12192000" cy="787528"/>
          </a:xfrm>
          <a:prstGeom prst="rect">
            <a:avLst/>
          </a:prstGeom>
        </p:spPr>
      </p:pic>
      <p:sp>
        <p:nvSpPr>
          <p:cNvPr id="2" name="Titolo 1">
            <a:extLst>
              <a:ext uri="{FF2B5EF4-FFF2-40B4-BE49-F238E27FC236}">
                <a16:creationId xmlns:a16="http://schemas.microsoft.com/office/drawing/2014/main" id="{99847E5B-A814-448A-AB78-FDEFDC671476}"/>
              </a:ext>
            </a:extLst>
          </p:cNvPr>
          <p:cNvSpPr>
            <a:spLocks noGrp="1"/>
          </p:cNvSpPr>
          <p:nvPr>
            <p:ph type="ctrTitle"/>
          </p:nvPr>
        </p:nvSpPr>
        <p:spPr>
          <a:xfrm>
            <a:off x="784016" y="1019043"/>
            <a:ext cx="6714888" cy="1373070"/>
          </a:xfrm>
        </p:spPr>
        <p:txBody>
          <a:bodyPr vert="horz" lIns="91440" tIns="45720" rIns="91440" bIns="45720" rtlCol="0" anchor="b">
            <a:normAutofit/>
          </a:bodyPr>
          <a:lstStyle/>
          <a:p>
            <a:r>
              <a:rPr lang="en-US" dirty="0">
                <a:latin typeface="Arial" panose="020B0604020202020204" pitchFamily="34" charset="0"/>
                <a:cs typeface="Arial" panose="020B0604020202020204" pitchFamily="34" charset="0"/>
              </a:rPr>
              <a:t>PSICOLOGICO</a:t>
            </a:r>
            <a:endParaRPr lang="en-US" kern="1200" dirty="0">
              <a:latin typeface="Arial" panose="020B0604020202020204" pitchFamily="34" charset="0"/>
              <a:cs typeface="Arial" panose="020B0604020202020204" pitchFamily="34" charset="0"/>
            </a:endParaRPr>
          </a:p>
        </p:txBody>
      </p:sp>
      <p:sp>
        <p:nvSpPr>
          <p:cNvPr id="3" name="Sottotitolo 2">
            <a:extLst>
              <a:ext uri="{FF2B5EF4-FFF2-40B4-BE49-F238E27FC236}">
                <a16:creationId xmlns:a16="http://schemas.microsoft.com/office/drawing/2014/main" id="{59DE85D4-E707-40CC-8BC7-B46E4B090AF9}"/>
              </a:ext>
            </a:extLst>
          </p:cNvPr>
          <p:cNvSpPr>
            <a:spLocks noGrp="1"/>
          </p:cNvSpPr>
          <p:nvPr>
            <p:ph type="subTitle" idx="1"/>
          </p:nvPr>
        </p:nvSpPr>
        <p:spPr>
          <a:xfrm>
            <a:off x="784016" y="3061944"/>
            <a:ext cx="6948590" cy="2077726"/>
          </a:xfrm>
        </p:spPr>
        <p:txBody>
          <a:bodyPr vert="horz" lIns="91440" tIns="45720" rIns="91440" bIns="45720" rtlCol="0">
            <a:normAutofit/>
          </a:bodyPr>
          <a:lstStyle/>
          <a:p>
            <a:pPr marL="342900" indent="-228600">
              <a:buFont typeface="Arial" panose="020B0604020202020204" pitchFamily="34" charset="0"/>
              <a:buChar char="•"/>
            </a:pPr>
            <a:r>
              <a:rPr lang="en-US" sz="2600" dirty="0">
                <a:latin typeface="Arial" panose="020B0604020202020204" pitchFamily="34" charset="0"/>
                <a:cs typeface="Arial" panose="020B0604020202020204" pitchFamily="34" charset="0"/>
              </a:rPr>
              <a:t>Motivazione</a:t>
            </a:r>
          </a:p>
          <a:p>
            <a:pPr marL="342900" indent="-228600">
              <a:buFont typeface="Arial" panose="020B0604020202020204" pitchFamily="34" charset="0"/>
              <a:buChar char="•"/>
            </a:pPr>
            <a:r>
              <a:rPr lang="en-US" sz="2600" dirty="0">
                <a:latin typeface="Arial" panose="020B0604020202020204" pitchFamily="34" charset="0"/>
                <a:cs typeface="Arial" panose="020B0604020202020204" pitchFamily="34" charset="0"/>
              </a:rPr>
              <a:t>Valori coerenti con quelli aziendali</a:t>
            </a:r>
          </a:p>
          <a:p>
            <a:pPr marL="342900" indent="-228600">
              <a:buFont typeface="Arial" panose="020B0604020202020204" pitchFamily="34" charset="0"/>
              <a:buChar char="•"/>
            </a:pPr>
            <a:r>
              <a:rPr lang="en-US" sz="2600" dirty="0">
                <a:latin typeface="Arial" panose="020B0604020202020204" pitchFamily="34" charset="0"/>
                <a:cs typeface="Arial" panose="020B0604020202020204" pitchFamily="34" charset="0"/>
              </a:rPr>
              <a:t>Soddisfazione lavorativa</a:t>
            </a:r>
          </a:p>
          <a:p>
            <a:pPr marL="342900" indent="-228600">
              <a:buFont typeface="Arial" panose="020B0604020202020204" pitchFamily="34" charset="0"/>
              <a:buChar char="•"/>
            </a:pPr>
            <a:r>
              <a:rPr lang="en-US" sz="2600" dirty="0">
                <a:latin typeface="Arial" panose="020B0604020202020204" pitchFamily="34" charset="0"/>
                <a:cs typeface="Arial" panose="020B0604020202020204" pitchFamily="34" charset="0"/>
              </a:rPr>
              <a:t>Crescita personale</a:t>
            </a:r>
          </a:p>
          <a:p>
            <a:pPr marL="342900" indent="-228600">
              <a:buFont typeface="Arial" panose="020B0604020202020204" pitchFamily="34" charset="0"/>
              <a:buChar char="•"/>
            </a:pPr>
            <a:endParaRPr lang="en-US" sz="1700" dirty="0"/>
          </a:p>
        </p:txBody>
      </p:sp>
      <p:pic>
        <p:nvPicPr>
          <p:cNvPr id="5" name="Immagine 4">
            <a:extLst>
              <a:ext uri="{FF2B5EF4-FFF2-40B4-BE49-F238E27FC236}">
                <a16:creationId xmlns:a16="http://schemas.microsoft.com/office/drawing/2014/main" id="{2A4391C4-F250-426E-9DBD-648469244D0D}"/>
              </a:ext>
            </a:extLst>
          </p:cNvPr>
          <p:cNvPicPr>
            <a:picLocks noChangeAspect="1"/>
          </p:cNvPicPr>
          <p:nvPr/>
        </p:nvPicPr>
        <p:blipFill rotWithShape="1">
          <a:blip r:embed="rId4"/>
          <a:srcRect r="1" b="682"/>
          <a:stretch/>
        </p:blipFill>
        <p:spPr>
          <a:xfrm>
            <a:off x="8469469" y="929660"/>
            <a:ext cx="2731172" cy="2031810"/>
          </a:xfrm>
          <a:prstGeom prst="rect">
            <a:avLst/>
          </a:prstGeom>
          <a:ln>
            <a:noFill/>
          </a:ln>
          <a:effectLst>
            <a:softEdge rad="112500"/>
          </a:effectLst>
        </p:spPr>
      </p:pic>
      <p:pic>
        <p:nvPicPr>
          <p:cNvPr id="4" name="Immagine 3">
            <a:extLst>
              <a:ext uri="{FF2B5EF4-FFF2-40B4-BE49-F238E27FC236}">
                <a16:creationId xmlns:a16="http://schemas.microsoft.com/office/drawing/2014/main" id="{E5859BCB-B412-45A3-9657-80A3E0D4C666}"/>
              </a:ext>
            </a:extLst>
          </p:cNvPr>
          <p:cNvPicPr>
            <a:picLocks noChangeAspect="1"/>
          </p:cNvPicPr>
          <p:nvPr/>
        </p:nvPicPr>
        <p:blipFill rotWithShape="1">
          <a:blip r:embed="rId5"/>
          <a:srcRect l="3778" r="4761"/>
          <a:stretch/>
        </p:blipFill>
        <p:spPr>
          <a:xfrm>
            <a:off x="8469469" y="3693648"/>
            <a:ext cx="2830458" cy="2059391"/>
          </a:xfrm>
          <a:prstGeom prst="rect">
            <a:avLst/>
          </a:prstGeom>
          <a:ln>
            <a:noFill/>
          </a:ln>
          <a:effectLst>
            <a:softEdge rad="112500"/>
          </a:effectLst>
        </p:spPr>
      </p:pic>
      <p:pic>
        <p:nvPicPr>
          <p:cNvPr id="8" name="Immagine 7">
            <a:extLst>
              <a:ext uri="{FF2B5EF4-FFF2-40B4-BE49-F238E27FC236}">
                <a16:creationId xmlns:a16="http://schemas.microsoft.com/office/drawing/2014/main" id="{6CD254BB-FA88-4DAA-86C0-603B96C3EE8D}"/>
              </a:ext>
            </a:extLst>
          </p:cNvPr>
          <p:cNvPicPr>
            <a:picLocks noChangeAspect="1"/>
          </p:cNvPicPr>
          <p:nvPr/>
        </p:nvPicPr>
        <p:blipFill>
          <a:blip r:embed="rId6"/>
          <a:stretch>
            <a:fillRect/>
          </a:stretch>
        </p:blipFill>
        <p:spPr>
          <a:xfrm>
            <a:off x="5299054" y="146101"/>
            <a:ext cx="1593892" cy="749104"/>
          </a:xfrm>
          <a:prstGeom prst="rect">
            <a:avLst/>
          </a:prstGeom>
        </p:spPr>
      </p:pic>
      <p:sp>
        <p:nvSpPr>
          <p:cNvPr id="7" name="Segnaposto numero diapositiva 6">
            <a:extLst>
              <a:ext uri="{FF2B5EF4-FFF2-40B4-BE49-F238E27FC236}">
                <a16:creationId xmlns:a16="http://schemas.microsoft.com/office/drawing/2014/main" id="{8476395C-00FB-4AB9-A615-0D0C6AAB9AAF}"/>
              </a:ext>
            </a:extLst>
          </p:cNvPr>
          <p:cNvSpPr>
            <a:spLocks noGrp="1"/>
          </p:cNvSpPr>
          <p:nvPr>
            <p:ph type="sldNum" sz="quarter" idx="12"/>
          </p:nvPr>
        </p:nvSpPr>
        <p:spPr>
          <a:xfrm>
            <a:off x="9172073" y="6675437"/>
            <a:ext cx="2743200" cy="365125"/>
          </a:xfrm>
        </p:spPr>
        <p:txBody>
          <a:bodyPr/>
          <a:lstStyle/>
          <a:p>
            <a:fld id="{27CE633F-9882-4A5C-83A2-1109D0C73261}" type="slidenum">
              <a:rPr lang="en-US" sz="1800" smtClean="0">
                <a:solidFill>
                  <a:schemeClr val="tx1"/>
                </a:solidFill>
              </a:rPr>
              <a:pPr/>
              <a:t>5</a:t>
            </a:fld>
            <a:endParaRPr lang="en-US" sz="1800" dirty="0">
              <a:solidFill>
                <a:schemeClr val="tx1"/>
              </a:solidFill>
            </a:endParaRPr>
          </a:p>
        </p:txBody>
      </p:sp>
    </p:spTree>
    <p:extLst>
      <p:ext uri="{BB962C8B-B14F-4D97-AF65-F5344CB8AC3E}">
        <p14:creationId xmlns:p14="http://schemas.microsoft.com/office/powerpoint/2010/main" val="315446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508AD7B-DE8C-4D0F-B8C2-869D847EA2A0}"/>
              </a:ext>
            </a:extLst>
          </p:cNvPr>
          <p:cNvPicPr>
            <a:picLocks noChangeAspect="1"/>
          </p:cNvPicPr>
          <p:nvPr/>
        </p:nvPicPr>
        <p:blipFill>
          <a:blip r:embed="rId3"/>
          <a:stretch>
            <a:fillRect/>
          </a:stretch>
        </p:blipFill>
        <p:spPr>
          <a:xfrm>
            <a:off x="0" y="6235138"/>
            <a:ext cx="12192000" cy="689101"/>
          </a:xfrm>
          <a:prstGeom prst="rect">
            <a:avLst/>
          </a:prstGeom>
        </p:spPr>
      </p:pic>
      <p:sp>
        <p:nvSpPr>
          <p:cNvPr id="2" name="Titolo 1">
            <a:extLst>
              <a:ext uri="{FF2B5EF4-FFF2-40B4-BE49-F238E27FC236}">
                <a16:creationId xmlns:a16="http://schemas.microsoft.com/office/drawing/2014/main" id="{99847E5B-A814-448A-AB78-FDEFDC671476}"/>
              </a:ext>
            </a:extLst>
          </p:cNvPr>
          <p:cNvSpPr>
            <a:spLocks noGrp="1"/>
          </p:cNvSpPr>
          <p:nvPr>
            <p:ph type="ctrTitle"/>
          </p:nvPr>
        </p:nvSpPr>
        <p:spPr>
          <a:xfrm>
            <a:off x="1376156" y="1255537"/>
            <a:ext cx="4358606" cy="1117687"/>
          </a:xfrm>
        </p:spPr>
        <p:txBody>
          <a:bodyPr>
            <a:normAutofit/>
          </a:bodyPr>
          <a:lstStyle/>
          <a:p>
            <a:r>
              <a:rPr lang="it-IT" dirty="0">
                <a:latin typeface="Arial" panose="020B0604020202020204" pitchFamily="34" charset="0"/>
                <a:cs typeface="Arial" panose="020B0604020202020204" pitchFamily="34" charset="0"/>
              </a:rPr>
              <a:t>SOCIALE</a:t>
            </a:r>
          </a:p>
        </p:txBody>
      </p:sp>
      <p:sp>
        <p:nvSpPr>
          <p:cNvPr id="3" name="Sottotitolo 2">
            <a:extLst>
              <a:ext uri="{FF2B5EF4-FFF2-40B4-BE49-F238E27FC236}">
                <a16:creationId xmlns:a16="http://schemas.microsoft.com/office/drawing/2014/main" id="{59DE85D4-E707-40CC-8BC7-B46E4B090AF9}"/>
              </a:ext>
            </a:extLst>
          </p:cNvPr>
          <p:cNvSpPr>
            <a:spLocks noGrp="1"/>
          </p:cNvSpPr>
          <p:nvPr>
            <p:ph type="subTitle" idx="1"/>
          </p:nvPr>
        </p:nvSpPr>
        <p:spPr>
          <a:xfrm>
            <a:off x="0" y="3143566"/>
            <a:ext cx="7110918" cy="2133221"/>
          </a:xfrm>
        </p:spPr>
        <p:txBody>
          <a:bodyPr>
            <a:noAutofit/>
          </a:bodyPr>
          <a:lstStyle/>
          <a:p>
            <a:pPr marL="342900" indent="-342900">
              <a:buFont typeface="Wingdings" panose="05000000000000000000" pitchFamily="2" charset="2"/>
              <a:buChar char="§"/>
            </a:pPr>
            <a:r>
              <a:rPr lang="it-IT" sz="2000" dirty="0">
                <a:latin typeface="Arial" panose="020B0604020202020204" pitchFamily="34" charset="0"/>
                <a:cs typeface="Arial" panose="020B0604020202020204" pitchFamily="34" charset="0"/>
              </a:rPr>
              <a:t>Relazioni con colleghi/collaboratori/superiori</a:t>
            </a:r>
          </a:p>
          <a:p>
            <a:pPr marL="342900" indent="-342900">
              <a:buFont typeface="Wingdings" panose="05000000000000000000" pitchFamily="2" charset="2"/>
              <a:buChar char="§"/>
            </a:pPr>
            <a:r>
              <a:rPr lang="it-IT" sz="2000" dirty="0">
                <a:latin typeface="Arial" panose="020B0604020202020204" pitchFamily="34" charset="0"/>
                <a:cs typeface="Arial" panose="020B0604020202020204" pitchFamily="34" charset="0"/>
              </a:rPr>
              <a:t>Status sociale </a:t>
            </a:r>
          </a:p>
          <a:p>
            <a:pPr marL="342900" indent="-342900">
              <a:buFont typeface="Wingdings" panose="05000000000000000000" pitchFamily="2" charset="2"/>
              <a:buChar char="§"/>
            </a:pPr>
            <a:r>
              <a:rPr lang="it-IT" sz="2000" dirty="0">
                <a:latin typeface="Arial" panose="020B0604020202020204" pitchFamily="34" charset="0"/>
                <a:cs typeface="Arial" panose="020B0604020202020204" pitchFamily="34" charset="0"/>
              </a:rPr>
              <a:t>Sentimento di appartenenza all’azienda</a:t>
            </a:r>
          </a:p>
        </p:txBody>
      </p:sp>
      <p:sp>
        <p:nvSpPr>
          <p:cNvPr id="7" name="Segnaposto numero diapositiva 6">
            <a:extLst>
              <a:ext uri="{FF2B5EF4-FFF2-40B4-BE49-F238E27FC236}">
                <a16:creationId xmlns:a16="http://schemas.microsoft.com/office/drawing/2014/main" id="{C26CC6A1-27CD-4EAE-8B83-7C01450DB84E}"/>
              </a:ext>
            </a:extLst>
          </p:cNvPr>
          <p:cNvSpPr>
            <a:spLocks noGrp="1"/>
          </p:cNvSpPr>
          <p:nvPr>
            <p:ph type="sldNum" sz="quarter" idx="12"/>
          </p:nvPr>
        </p:nvSpPr>
        <p:spPr>
          <a:xfrm>
            <a:off x="9220200" y="6397127"/>
            <a:ext cx="2743200" cy="365125"/>
          </a:xfrm>
        </p:spPr>
        <p:txBody>
          <a:bodyPr/>
          <a:lstStyle/>
          <a:p>
            <a:fld id="{27CE633F-9882-4A5C-83A2-1109D0C73261}" type="slidenum">
              <a:rPr lang="en-US" sz="1800" smtClean="0">
                <a:solidFill>
                  <a:schemeClr val="tx1"/>
                </a:solidFill>
              </a:rPr>
              <a:pPr/>
              <a:t>6</a:t>
            </a:fld>
            <a:endParaRPr lang="en-US" sz="1800" dirty="0">
              <a:solidFill>
                <a:schemeClr val="tx1"/>
              </a:solidFill>
            </a:endParaRPr>
          </a:p>
        </p:txBody>
      </p:sp>
      <p:pic>
        <p:nvPicPr>
          <p:cNvPr id="8" name="Immagine 7">
            <a:extLst>
              <a:ext uri="{FF2B5EF4-FFF2-40B4-BE49-F238E27FC236}">
                <a16:creationId xmlns:a16="http://schemas.microsoft.com/office/drawing/2014/main" id="{57802D80-E365-4EC8-8BF5-619404C36D69}"/>
              </a:ext>
            </a:extLst>
          </p:cNvPr>
          <p:cNvPicPr>
            <a:picLocks noChangeAspect="1"/>
          </p:cNvPicPr>
          <p:nvPr/>
        </p:nvPicPr>
        <p:blipFill>
          <a:blip r:embed="rId4"/>
          <a:stretch>
            <a:fillRect/>
          </a:stretch>
        </p:blipFill>
        <p:spPr>
          <a:xfrm>
            <a:off x="10133371" y="278310"/>
            <a:ext cx="1399788" cy="611175"/>
          </a:xfrm>
          <a:prstGeom prst="rect">
            <a:avLst/>
          </a:prstGeom>
        </p:spPr>
      </p:pic>
      <p:pic>
        <p:nvPicPr>
          <p:cNvPr id="1026" name="Picture 2" descr="Migliorare i rapporti con i colleghi di lavoro | Jobrapido Blog">
            <a:extLst>
              <a:ext uri="{FF2B5EF4-FFF2-40B4-BE49-F238E27FC236}">
                <a16:creationId xmlns:a16="http://schemas.microsoft.com/office/drawing/2014/main" id="{8154924A-949C-42E9-B0CE-D3CA6FB5BF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5591" y="2229785"/>
            <a:ext cx="4257568" cy="239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68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717709-06D1-4395-9AD7-D62BE3A7AF09}"/>
              </a:ext>
            </a:extLst>
          </p:cNvPr>
          <p:cNvSpPr>
            <a:spLocks noGrp="1"/>
          </p:cNvSpPr>
          <p:nvPr>
            <p:ph type="title"/>
          </p:nvPr>
        </p:nvSpPr>
        <p:spPr>
          <a:xfrm>
            <a:off x="838200" y="681038"/>
            <a:ext cx="9121726" cy="1041644"/>
          </a:xfrm>
        </p:spPr>
        <p:txBody>
          <a:bodyPr>
            <a:normAutofit fontScale="90000"/>
          </a:bodyPr>
          <a:lstStyle/>
          <a:p>
            <a:r>
              <a:rPr lang="it-IT" dirty="0"/>
              <a:t>Quali sono i </a:t>
            </a:r>
            <a:r>
              <a:rPr lang="it-IT" b="1" dirty="0"/>
              <a:t>VANTAGGI DI PROMUOVERE il BENESSERE</a:t>
            </a:r>
            <a:r>
              <a:rPr lang="it-IT" dirty="0"/>
              <a:t> per le </a:t>
            </a:r>
            <a:r>
              <a:rPr lang="it-IT" b="1" dirty="0"/>
              <a:t>AZIENDE</a:t>
            </a:r>
            <a:r>
              <a:rPr lang="it-IT" dirty="0"/>
              <a:t>?</a:t>
            </a:r>
          </a:p>
        </p:txBody>
      </p:sp>
      <p:sp>
        <p:nvSpPr>
          <p:cNvPr id="3" name="Segnaposto contenuto 2">
            <a:extLst>
              <a:ext uri="{FF2B5EF4-FFF2-40B4-BE49-F238E27FC236}">
                <a16:creationId xmlns:a16="http://schemas.microsoft.com/office/drawing/2014/main" id="{325748F9-D5E4-4856-B145-FFC565579FFD}"/>
              </a:ext>
            </a:extLst>
          </p:cNvPr>
          <p:cNvSpPr>
            <a:spLocks noGrp="1"/>
          </p:cNvSpPr>
          <p:nvPr>
            <p:ph sz="half" idx="1"/>
          </p:nvPr>
        </p:nvSpPr>
        <p:spPr>
          <a:xfrm>
            <a:off x="1553270" y="4978399"/>
            <a:ext cx="4466529" cy="1198563"/>
          </a:xfrm>
        </p:spPr>
        <p:txBody>
          <a:bodyPr>
            <a:normAutofit/>
          </a:bodyPr>
          <a:lstStyle/>
          <a:p>
            <a:r>
              <a:rPr lang="it-IT" sz="2000" dirty="0"/>
              <a:t>Accelerare la performance</a:t>
            </a:r>
          </a:p>
          <a:p>
            <a:r>
              <a:rPr lang="it-IT" sz="2000" dirty="0"/>
              <a:t> Accelerare la crescita aziendale.</a:t>
            </a:r>
          </a:p>
        </p:txBody>
      </p:sp>
      <p:graphicFrame>
        <p:nvGraphicFramePr>
          <p:cNvPr id="7" name="Segnaposto contenuto 3">
            <a:extLst>
              <a:ext uri="{FF2B5EF4-FFF2-40B4-BE49-F238E27FC236}">
                <a16:creationId xmlns:a16="http://schemas.microsoft.com/office/drawing/2014/main" id="{3379D1B3-B456-45DB-B0CF-17CE50742584}"/>
              </a:ext>
            </a:extLst>
          </p:cNvPr>
          <p:cNvGraphicFramePr>
            <a:graphicFrameLocks noGrp="1"/>
          </p:cNvGraphicFramePr>
          <p:nvPr>
            <p:ph sz="half" idx="2"/>
            <p:extLst>
              <p:ext uri="{D42A27DB-BD31-4B8C-83A1-F6EECF244321}">
                <p14:modId xmlns:p14="http://schemas.microsoft.com/office/powerpoint/2010/main" val="1197675142"/>
              </p:ext>
            </p:extLst>
          </p:nvPr>
        </p:nvGraphicFramePr>
        <p:xfrm>
          <a:off x="6096000" y="2520730"/>
          <a:ext cx="6019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egnaposto numero diapositiva 5">
            <a:extLst>
              <a:ext uri="{FF2B5EF4-FFF2-40B4-BE49-F238E27FC236}">
                <a16:creationId xmlns:a16="http://schemas.microsoft.com/office/drawing/2014/main" id="{DF9DF011-3E8E-4A83-B5E0-A3404F195E02}"/>
              </a:ext>
            </a:extLst>
          </p:cNvPr>
          <p:cNvSpPr>
            <a:spLocks noGrp="1"/>
          </p:cNvSpPr>
          <p:nvPr>
            <p:ph type="sldNum" sz="quarter" idx="12"/>
          </p:nvPr>
        </p:nvSpPr>
        <p:spPr>
          <a:xfrm>
            <a:off x="723524" y="6176962"/>
            <a:ext cx="753545" cy="365125"/>
          </a:xfrm>
        </p:spPr>
        <p:txBody>
          <a:bodyPr/>
          <a:lstStyle/>
          <a:p>
            <a:fld id="{27CE633F-9882-4A5C-83A2-1109D0C73261}" type="slidenum">
              <a:rPr lang="en-US" sz="1800" smtClean="0">
                <a:solidFill>
                  <a:schemeClr val="tx1"/>
                </a:solidFill>
              </a:rPr>
              <a:pPr/>
              <a:t>7</a:t>
            </a:fld>
            <a:endParaRPr lang="en-US" sz="1800" dirty="0">
              <a:solidFill>
                <a:schemeClr val="tx1"/>
              </a:solidFill>
            </a:endParaRPr>
          </a:p>
        </p:txBody>
      </p:sp>
      <p:pic>
        <p:nvPicPr>
          <p:cNvPr id="5" name="Immagine 4">
            <a:extLst>
              <a:ext uri="{FF2B5EF4-FFF2-40B4-BE49-F238E27FC236}">
                <a16:creationId xmlns:a16="http://schemas.microsoft.com/office/drawing/2014/main" id="{56ED4516-F9A5-4B83-90FC-E0C9E0E42627}"/>
              </a:ext>
            </a:extLst>
          </p:cNvPr>
          <p:cNvPicPr>
            <a:picLocks noChangeAspect="1"/>
          </p:cNvPicPr>
          <p:nvPr/>
        </p:nvPicPr>
        <p:blipFill>
          <a:blip r:embed="rId8"/>
          <a:stretch>
            <a:fillRect/>
          </a:stretch>
        </p:blipFill>
        <p:spPr>
          <a:xfrm>
            <a:off x="1274775" y="2489397"/>
            <a:ext cx="3188750" cy="2121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magine 7">
            <a:extLst>
              <a:ext uri="{FF2B5EF4-FFF2-40B4-BE49-F238E27FC236}">
                <a16:creationId xmlns:a16="http://schemas.microsoft.com/office/drawing/2014/main" id="{62C88BF4-0D1B-4CF1-9DE8-49A3C7EFEC19}"/>
              </a:ext>
            </a:extLst>
          </p:cNvPr>
          <p:cNvPicPr>
            <a:picLocks noChangeAspect="1"/>
          </p:cNvPicPr>
          <p:nvPr/>
        </p:nvPicPr>
        <p:blipFill>
          <a:blip r:embed="rId9"/>
          <a:stretch>
            <a:fillRect/>
          </a:stretch>
        </p:blipFill>
        <p:spPr>
          <a:xfrm>
            <a:off x="10125850" y="307407"/>
            <a:ext cx="1731414" cy="747262"/>
          </a:xfrm>
          <a:prstGeom prst="rect">
            <a:avLst/>
          </a:prstGeom>
        </p:spPr>
      </p:pic>
    </p:spTree>
    <p:extLst>
      <p:ext uri="{BB962C8B-B14F-4D97-AF65-F5344CB8AC3E}">
        <p14:creationId xmlns:p14="http://schemas.microsoft.com/office/powerpoint/2010/main" val="96480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F74B7-78DA-4820-9411-CA5208EE4007}"/>
              </a:ext>
            </a:extLst>
          </p:cNvPr>
          <p:cNvSpPr>
            <a:spLocks noGrp="1"/>
          </p:cNvSpPr>
          <p:nvPr>
            <p:ph type="ctrTitle"/>
          </p:nvPr>
        </p:nvSpPr>
        <p:spPr>
          <a:xfrm>
            <a:off x="1584601" y="931670"/>
            <a:ext cx="8760201" cy="940240"/>
          </a:xfrm>
        </p:spPr>
        <p:txBody>
          <a:bodyPr>
            <a:normAutofit/>
          </a:bodyPr>
          <a:lstStyle/>
          <a:p>
            <a:r>
              <a:rPr lang="it-IT" b="1" dirty="0"/>
              <a:t>Empowerment</a:t>
            </a:r>
          </a:p>
        </p:txBody>
      </p:sp>
      <p:sp>
        <p:nvSpPr>
          <p:cNvPr id="3" name="Sottotitolo 2">
            <a:extLst>
              <a:ext uri="{FF2B5EF4-FFF2-40B4-BE49-F238E27FC236}">
                <a16:creationId xmlns:a16="http://schemas.microsoft.com/office/drawing/2014/main" id="{E5AF8369-C5EB-4E02-A568-787DB527E738}"/>
              </a:ext>
            </a:extLst>
          </p:cNvPr>
          <p:cNvSpPr>
            <a:spLocks noGrp="1"/>
          </p:cNvSpPr>
          <p:nvPr>
            <p:ph type="subTitle" idx="1"/>
          </p:nvPr>
        </p:nvSpPr>
        <p:spPr>
          <a:xfrm>
            <a:off x="5727910" y="2680629"/>
            <a:ext cx="5940571" cy="3245701"/>
          </a:xfrm>
        </p:spPr>
        <p:txBody>
          <a:bodyPr>
            <a:normAutofit/>
          </a:bodyPr>
          <a:lstStyle/>
          <a:p>
            <a:r>
              <a:rPr lang="it-IT" sz="2800" dirty="0">
                <a:latin typeface="Arial" panose="020B0604020202020204" pitchFamily="34" charset="0"/>
                <a:cs typeface="Arial" panose="020B0604020202020204" pitchFamily="34" charset="0"/>
              </a:rPr>
              <a:t>Processo attraverso il quale è possibile liberare il </a:t>
            </a:r>
            <a:r>
              <a:rPr lang="it-IT" sz="2800" b="1" dirty="0">
                <a:latin typeface="Arial" panose="020B0604020202020204" pitchFamily="34" charset="0"/>
                <a:cs typeface="Arial" panose="020B0604020202020204" pitchFamily="34" charset="0"/>
              </a:rPr>
              <a:t>potenziale</a:t>
            </a:r>
            <a:r>
              <a:rPr lang="it-IT" sz="2800" dirty="0">
                <a:latin typeface="Arial" panose="020B0604020202020204" pitchFamily="34" charset="0"/>
                <a:cs typeface="Arial" panose="020B0604020202020204" pitchFamily="34" charset="0"/>
              </a:rPr>
              <a:t> degli individui, sia </a:t>
            </a:r>
            <a:r>
              <a:rPr lang="it-IT" sz="2800" b="1" dirty="0">
                <a:latin typeface="Arial" panose="020B0604020202020204" pitchFamily="34" charset="0"/>
                <a:cs typeface="Arial" panose="020B0604020202020204" pitchFamily="34" charset="0"/>
              </a:rPr>
              <a:t>personale</a:t>
            </a:r>
            <a:r>
              <a:rPr lang="it-IT" sz="2800" dirty="0">
                <a:latin typeface="Arial" panose="020B0604020202020204" pitchFamily="34" charset="0"/>
                <a:cs typeface="Arial" panose="020B0604020202020204" pitchFamily="34" charset="0"/>
              </a:rPr>
              <a:t> che </a:t>
            </a:r>
            <a:r>
              <a:rPr lang="it-IT" sz="2800" b="1" dirty="0">
                <a:latin typeface="Arial" panose="020B0604020202020204" pitchFamily="34" charset="0"/>
                <a:cs typeface="Arial" panose="020B0604020202020204" pitchFamily="34" charset="0"/>
              </a:rPr>
              <a:t>professionale</a:t>
            </a:r>
            <a:r>
              <a:rPr lang="it-IT" sz="2800" dirty="0">
                <a:latin typeface="Arial" panose="020B0604020202020204" pitchFamily="34" charset="0"/>
                <a:cs typeface="Arial" panose="020B0604020202020204" pitchFamily="34" charset="0"/>
              </a:rPr>
              <a:t>, e quindi si riescono a raggiungere gli obiettivi rilevanti per se stessi e per l’azienda, con piena soddisfazione.</a:t>
            </a:r>
            <a:endParaRPr lang="it-IT" sz="200" dirty="0">
              <a:latin typeface="Arial" panose="020B0604020202020204" pitchFamily="34" charset="0"/>
              <a:cs typeface="Arial" panose="020B0604020202020204" pitchFamily="34" charset="0"/>
            </a:endParaRPr>
          </a:p>
        </p:txBody>
      </p:sp>
      <p:pic>
        <p:nvPicPr>
          <p:cNvPr id="5" name="Immagine 4">
            <a:extLst>
              <a:ext uri="{FF2B5EF4-FFF2-40B4-BE49-F238E27FC236}">
                <a16:creationId xmlns:a16="http://schemas.microsoft.com/office/drawing/2014/main" id="{4A10AC1F-A8F1-48F8-A3AA-EFF60C172F4E}"/>
              </a:ext>
            </a:extLst>
          </p:cNvPr>
          <p:cNvPicPr>
            <a:picLocks noChangeAspect="1"/>
          </p:cNvPicPr>
          <p:nvPr/>
        </p:nvPicPr>
        <p:blipFill>
          <a:blip r:embed="rId3"/>
          <a:stretch>
            <a:fillRect/>
          </a:stretch>
        </p:blipFill>
        <p:spPr>
          <a:xfrm>
            <a:off x="621993" y="3066757"/>
            <a:ext cx="4498647" cy="1772519"/>
          </a:xfrm>
          <a:prstGeom prst="rect">
            <a:avLst/>
          </a:prstGeom>
          <a:ln>
            <a:noFill/>
          </a:ln>
          <a:effectLst>
            <a:outerShdw blurRad="292100" dist="139700" dir="2700000" algn="tl" rotWithShape="0">
              <a:srgbClr val="333333">
                <a:alpha val="65000"/>
              </a:srgbClr>
            </a:outerShdw>
          </a:effectLst>
        </p:spPr>
      </p:pic>
      <p:pic>
        <p:nvPicPr>
          <p:cNvPr id="4" name="Immagine 3">
            <a:extLst>
              <a:ext uri="{FF2B5EF4-FFF2-40B4-BE49-F238E27FC236}">
                <a16:creationId xmlns:a16="http://schemas.microsoft.com/office/drawing/2014/main" id="{5FA92BA0-405D-4161-AD29-9008E6119450}"/>
              </a:ext>
            </a:extLst>
          </p:cNvPr>
          <p:cNvPicPr>
            <a:picLocks noChangeAspect="1"/>
          </p:cNvPicPr>
          <p:nvPr/>
        </p:nvPicPr>
        <p:blipFill>
          <a:blip r:embed="rId4"/>
          <a:stretch>
            <a:fillRect/>
          </a:stretch>
        </p:blipFill>
        <p:spPr>
          <a:xfrm>
            <a:off x="0" y="6408758"/>
            <a:ext cx="12192000" cy="652583"/>
          </a:xfrm>
          <a:prstGeom prst="rect">
            <a:avLst/>
          </a:prstGeom>
        </p:spPr>
      </p:pic>
      <p:pic>
        <p:nvPicPr>
          <p:cNvPr id="7" name="Immagine 6">
            <a:extLst>
              <a:ext uri="{FF2B5EF4-FFF2-40B4-BE49-F238E27FC236}">
                <a16:creationId xmlns:a16="http://schemas.microsoft.com/office/drawing/2014/main" id="{A885A94A-D407-4293-996A-2474B913DEAD}"/>
              </a:ext>
            </a:extLst>
          </p:cNvPr>
          <p:cNvPicPr>
            <a:picLocks noChangeAspect="1"/>
          </p:cNvPicPr>
          <p:nvPr/>
        </p:nvPicPr>
        <p:blipFill>
          <a:blip r:embed="rId5"/>
          <a:stretch>
            <a:fillRect/>
          </a:stretch>
        </p:blipFill>
        <p:spPr>
          <a:xfrm>
            <a:off x="10101288" y="449242"/>
            <a:ext cx="1494622" cy="652582"/>
          </a:xfrm>
          <a:prstGeom prst="rect">
            <a:avLst/>
          </a:prstGeom>
        </p:spPr>
      </p:pic>
      <p:sp>
        <p:nvSpPr>
          <p:cNvPr id="6" name="Segnaposto numero diapositiva 5">
            <a:extLst>
              <a:ext uri="{FF2B5EF4-FFF2-40B4-BE49-F238E27FC236}">
                <a16:creationId xmlns:a16="http://schemas.microsoft.com/office/drawing/2014/main" id="{2968AB48-259D-48FD-B040-E1ACA46D7714}"/>
              </a:ext>
            </a:extLst>
          </p:cNvPr>
          <p:cNvSpPr>
            <a:spLocks noGrp="1"/>
          </p:cNvSpPr>
          <p:nvPr>
            <p:ph type="sldNum" sz="quarter" idx="12"/>
          </p:nvPr>
        </p:nvSpPr>
        <p:spPr>
          <a:xfrm>
            <a:off x="11291708" y="6552486"/>
            <a:ext cx="753545" cy="365125"/>
          </a:xfrm>
        </p:spPr>
        <p:txBody>
          <a:bodyPr/>
          <a:lstStyle/>
          <a:p>
            <a:fld id="{27CE633F-9882-4A5C-83A2-1109D0C73261}" type="slidenum">
              <a:rPr lang="en-US" sz="1800" smtClean="0">
                <a:solidFill>
                  <a:schemeClr val="tx1"/>
                </a:solidFill>
              </a:rPr>
              <a:pPr/>
              <a:t>8</a:t>
            </a:fld>
            <a:endParaRPr lang="en-US" sz="1800" dirty="0">
              <a:solidFill>
                <a:schemeClr val="tx1"/>
              </a:solidFill>
            </a:endParaRPr>
          </a:p>
        </p:txBody>
      </p:sp>
    </p:spTree>
    <p:extLst>
      <p:ext uri="{BB962C8B-B14F-4D97-AF65-F5344CB8AC3E}">
        <p14:creationId xmlns:p14="http://schemas.microsoft.com/office/powerpoint/2010/main" val="287942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21873A-1094-444C-9B9D-292331CFB282}"/>
              </a:ext>
            </a:extLst>
          </p:cNvPr>
          <p:cNvSpPr>
            <a:spLocks noGrp="1"/>
          </p:cNvSpPr>
          <p:nvPr>
            <p:ph type="title"/>
          </p:nvPr>
        </p:nvSpPr>
        <p:spPr>
          <a:xfrm>
            <a:off x="1045159" y="2647949"/>
            <a:ext cx="6023298" cy="1562099"/>
          </a:xfrm>
        </p:spPr>
        <p:txBody>
          <a:bodyPr vert="horz" lIns="91440" tIns="45720" rIns="91440" bIns="45720" rtlCol="0" anchor="b">
            <a:normAutofit/>
          </a:bodyPr>
          <a:lstStyle/>
          <a:p>
            <a:r>
              <a:rPr lang="en-US" sz="2000" i="0" baseline="0" dirty="0">
                <a:latin typeface="Arial" panose="020B0604020202020204" pitchFamily="34" charset="0"/>
                <a:cs typeface="Arial" panose="020B0604020202020204" pitchFamily="34" charset="0"/>
              </a:rPr>
              <a:t>Il contributo dei collaboratori è centrale, ma affinché si sentano </a:t>
            </a:r>
            <a:r>
              <a:rPr lang="en-US" sz="2000" b="1" i="0" baseline="0" dirty="0">
                <a:latin typeface="Arial" panose="020B0604020202020204" pitchFamily="34" charset="0"/>
                <a:cs typeface="Arial" panose="020B0604020202020204" pitchFamily="34" charset="0"/>
              </a:rPr>
              <a:t>realizzati</a:t>
            </a:r>
            <a:r>
              <a:rPr lang="en-US" sz="2000" i="0" baseline="0" dirty="0">
                <a:latin typeface="Arial" panose="020B0604020202020204" pitchFamily="34" charset="0"/>
                <a:cs typeface="Arial" panose="020B0604020202020204" pitchFamily="34" charset="0"/>
              </a:rPr>
              <a:t> e generino allo stesso tempo </a:t>
            </a:r>
            <a:r>
              <a:rPr lang="en-US" sz="2000" b="1" i="0" baseline="0" dirty="0">
                <a:latin typeface="Arial" panose="020B0604020202020204" pitchFamily="34" charset="0"/>
                <a:cs typeface="Arial" panose="020B0604020202020204" pitchFamily="34" charset="0"/>
              </a:rPr>
              <a:t>valore per l’impresa </a:t>
            </a:r>
            <a:r>
              <a:rPr lang="en-US" sz="2000" i="0" baseline="0" dirty="0">
                <a:latin typeface="Arial" panose="020B0604020202020204" pitchFamily="34" charset="0"/>
                <a:cs typeface="Arial" panose="020B0604020202020204" pitchFamily="34" charset="0"/>
              </a:rPr>
              <a:t>devono poter </a:t>
            </a:r>
            <a:r>
              <a:rPr lang="en-US" sz="2000" b="1" i="0" baseline="0" dirty="0">
                <a:latin typeface="Arial" panose="020B0604020202020204" pitchFamily="34" charset="0"/>
                <a:cs typeface="Arial" panose="020B0604020202020204" pitchFamily="34" charset="0"/>
              </a:rPr>
              <a:t>esprimere </a:t>
            </a:r>
            <a:r>
              <a:rPr lang="en-US" sz="2000" i="0" baseline="0" dirty="0">
                <a:latin typeface="Arial" panose="020B0604020202020204" pitchFamily="34" charset="0"/>
                <a:cs typeface="Arial" panose="020B0604020202020204" pitchFamily="34" charset="0"/>
              </a:rPr>
              <a:t>in libertà il proprio </a:t>
            </a:r>
            <a:r>
              <a:rPr lang="en-US" sz="2000" b="1" i="0" baseline="0" dirty="0">
                <a:latin typeface="Arial" panose="020B0604020202020204" pitchFamily="34" charset="0"/>
                <a:cs typeface="Arial" panose="020B0604020202020204" pitchFamily="34" charset="0"/>
              </a:rPr>
              <a:t>potenziale professionale</a:t>
            </a:r>
            <a:r>
              <a:rPr lang="en-US" sz="2000" i="0" baseline="0" dirty="0">
                <a:latin typeface="Arial" panose="020B0604020202020204" pitchFamily="34" charset="0"/>
                <a:cs typeface="Arial" panose="020B0604020202020204" pitchFamily="34" charset="0"/>
              </a:rPr>
              <a:t> e </a:t>
            </a:r>
            <a:r>
              <a:rPr lang="en-US" sz="2000" b="1" i="0" baseline="0" dirty="0">
                <a:latin typeface="Arial" panose="020B0604020202020204" pitchFamily="34" charset="0"/>
                <a:cs typeface="Arial" panose="020B0604020202020204" pitchFamily="34" charset="0"/>
              </a:rPr>
              <a:t>personale. </a:t>
            </a:r>
          </a:p>
        </p:txBody>
      </p:sp>
      <p:pic>
        <p:nvPicPr>
          <p:cNvPr id="3" name="Immagine 2" descr="Immagine che contiene testo&#10;&#10;Descrizione generata automaticamente">
            <a:extLst>
              <a:ext uri="{FF2B5EF4-FFF2-40B4-BE49-F238E27FC236}">
                <a16:creationId xmlns:a16="http://schemas.microsoft.com/office/drawing/2014/main" id="{4C6189C7-D866-4613-99D0-72E2A47D22AD}"/>
              </a:ext>
            </a:extLst>
          </p:cNvPr>
          <p:cNvPicPr>
            <a:picLocks noChangeAspect="1"/>
          </p:cNvPicPr>
          <p:nvPr/>
        </p:nvPicPr>
        <p:blipFill rotWithShape="1">
          <a:blip r:embed="rId3"/>
          <a:srcRect l="31014" r="-1" b="-1"/>
          <a:stretch/>
        </p:blipFill>
        <p:spPr>
          <a:xfrm>
            <a:off x="7820902" y="2256210"/>
            <a:ext cx="2731172" cy="2345575"/>
          </a:xfrm>
          <a:prstGeom prst="rect">
            <a:avLst/>
          </a:prstGeom>
          <a:ln>
            <a:noFill/>
          </a:ln>
          <a:effectLst>
            <a:outerShdw blurRad="292100" dist="139700" dir="2700000" algn="tl" rotWithShape="0">
              <a:srgbClr val="333333">
                <a:alpha val="65000"/>
              </a:srgbClr>
            </a:outerShdw>
          </a:effectLst>
        </p:spPr>
      </p:pic>
      <p:pic>
        <p:nvPicPr>
          <p:cNvPr id="7" name="Immagine 6">
            <a:extLst>
              <a:ext uri="{FF2B5EF4-FFF2-40B4-BE49-F238E27FC236}">
                <a16:creationId xmlns:a16="http://schemas.microsoft.com/office/drawing/2014/main" id="{F48B7C9B-EE75-4760-A0BF-BCEEB9C4E00B}"/>
              </a:ext>
            </a:extLst>
          </p:cNvPr>
          <p:cNvPicPr>
            <a:picLocks noChangeAspect="1"/>
          </p:cNvPicPr>
          <p:nvPr/>
        </p:nvPicPr>
        <p:blipFill>
          <a:blip r:embed="rId4"/>
          <a:stretch>
            <a:fillRect/>
          </a:stretch>
        </p:blipFill>
        <p:spPr>
          <a:xfrm>
            <a:off x="0" y="6174955"/>
            <a:ext cx="12192000" cy="829056"/>
          </a:xfrm>
          <a:prstGeom prst="rect">
            <a:avLst/>
          </a:prstGeom>
        </p:spPr>
      </p:pic>
      <p:pic>
        <p:nvPicPr>
          <p:cNvPr id="6" name="Immagine 5">
            <a:extLst>
              <a:ext uri="{FF2B5EF4-FFF2-40B4-BE49-F238E27FC236}">
                <a16:creationId xmlns:a16="http://schemas.microsoft.com/office/drawing/2014/main" id="{1684BD50-302A-4EE5-BFEF-E0E6C8CD787E}"/>
              </a:ext>
            </a:extLst>
          </p:cNvPr>
          <p:cNvPicPr>
            <a:picLocks noChangeAspect="1"/>
          </p:cNvPicPr>
          <p:nvPr/>
        </p:nvPicPr>
        <p:blipFill>
          <a:blip r:embed="rId5"/>
          <a:stretch>
            <a:fillRect/>
          </a:stretch>
        </p:blipFill>
        <p:spPr>
          <a:xfrm>
            <a:off x="5365165" y="439011"/>
            <a:ext cx="1461669" cy="635768"/>
          </a:xfrm>
          <a:prstGeom prst="rect">
            <a:avLst/>
          </a:prstGeom>
        </p:spPr>
      </p:pic>
      <p:sp>
        <p:nvSpPr>
          <p:cNvPr id="5" name="Segnaposto numero diapositiva 4">
            <a:extLst>
              <a:ext uri="{FF2B5EF4-FFF2-40B4-BE49-F238E27FC236}">
                <a16:creationId xmlns:a16="http://schemas.microsoft.com/office/drawing/2014/main" id="{1C767E1E-A0FB-4B53-9CC3-DCCE4AEA88BD}"/>
              </a:ext>
            </a:extLst>
          </p:cNvPr>
          <p:cNvSpPr>
            <a:spLocks noGrp="1"/>
          </p:cNvSpPr>
          <p:nvPr>
            <p:ph type="sldNum" sz="quarter" idx="12"/>
          </p:nvPr>
        </p:nvSpPr>
        <p:spPr>
          <a:xfrm>
            <a:off x="9186488" y="6492875"/>
            <a:ext cx="2743200" cy="365125"/>
          </a:xfrm>
        </p:spPr>
        <p:txBody>
          <a:bodyPr/>
          <a:lstStyle/>
          <a:p>
            <a:fld id="{27CE633F-9882-4A5C-83A2-1109D0C73261}" type="slidenum">
              <a:rPr lang="en-US" sz="1800" smtClean="0">
                <a:solidFill>
                  <a:schemeClr val="tx1"/>
                </a:solidFill>
              </a:rPr>
              <a:pPr/>
              <a:t>9</a:t>
            </a:fld>
            <a:endParaRPr lang="en-US" sz="1800" dirty="0">
              <a:solidFill>
                <a:schemeClr val="tx1"/>
              </a:solidFill>
            </a:endParaRPr>
          </a:p>
        </p:txBody>
      </p:sp>
    </p:spTree>
    <p:extLst>
      <p:ext uri="{BB962C8B-B14F-4D97-AF65-F5344CB8AC3E}">
        <p14:creationId xmlns:p14="http://schemas.microsoft.com/office/powerpoint/2010/main" val="1352341420"/>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1680</Words>
  <Application>Microsoft Office PowerPoint</Application>
  <PresentationFormat>Widescreen</PresentationFormat>
  <Paragraphs>206</Paragraphs>
  <Slides>19</Slides>
  <Notes>17</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Calibri</vt:lpstr>
      <vt:lpstr>Calibri Light</vt:lpstr>
      <vt:lpstr>Wingdings</vt:lpstr>
      <vt:lpstr>Office Theme</vt:lpstr>
      <vt:lpstr>Webinar Gratuito: Benessere Organizzativo  Martedì 02.02.2021 </vt:lpstr>
      <vt:lpstr>Cosa si intende per Benessere?</vt:lpstr>
      <vt:lpstr>Cosa si intende per Benessere Organizzativo?</vt:lpstr>
      <vt:lpstr>Fisico</vt:lpstr>
      <vt:lpstr>PSICOLOGICO</vt:lpstr>
      <vt:lpstr>SOCIALE</vt:lpstr>
      <vt:lpstr>Quali sono i VANTAGGI DI PROMUOVERE il BENESSERE per le AZIENDE?</vt:lpstr>
      <vt:lpstr>Empowerment</vt:lpstr>
      <vt:lpstr>Il contributo dei collaboratori è centrale, ma affinché si sentano realizzati e generino allo stesso tempo valore per l’impresa devono poter esprimere in libertà il proprio potenziale professionale e personale. </vt:lpstr>
      <vt:lpstr>Benessere e organizzazione</vt:lpstr>
      <vt:lpstr>Welfare e wellness organizzativo </vt:lpstr>
      <vt:lpstr>Un esempio concreto: Tetra pak</vt:lpstr>
      <vt:lpstr>Presentazione standard di PowerPoint</vt:lpstr>
      <vt:lpstr>Suggerimenti per utilizzare la scrittura</vt:lpstr>
      <vt:lpstr>Completa IL QUESTIONARIO per ricevere gratuitamente ulteriori informazioni sul METODO DELLA SCRITTURA ESPRESSIVA. </vt:lpstr>
      <vt:lpstr>Come si costruisce un processo di Empowerment?</vt:lpstr>
      <vt:lpstr>Nella PRATICA... SU COSA AGIRE?</vt:lpstr>
      <vt:lpstr>Gli interventi di Re-design</vt:lpstr>
      <vt:lpstr>NELLA PRATICA.. COSA FARE?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Gratuito: Benessere Organizzativo  Martedì 02.02.2021 </dc:title>
  <dc:creator>priscilla cuda</dc:creator>
  <cp:lastModifiedBy>priscilla cuda</cp:lastModifiedBy>
  <cp:revision>13</cp:revision>
  <dcterms:created xsi:type="dcterms:W3CDTF">2021-02-01T09:35:07Z</dcterms:created>
  <dcterms:modified xsi:type="dcterms:W3CDTF">2021-02-02T13:03:26Z</dcterms:modified>
</cp:coreProperties>
</file>