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73" r:id="rId8"/>
    <p:sldId id="278" r:id="rId9"/>
    <p:sldId id="279" r:id="rId10"/>
    <p:sldId id="280" r:id="rId11"/>
    <p:sldId id="281" r:id="rId12"/>
    <p:sldId id="276" r:id="rId13"/>
    <p:sldId id="282" r:id="rId14"/>
    <p:sldId id="272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 Classic" panose="020B0604020202020204" charset="0"/>
      <p:regular r:id="rId20"/>
    </p:embeddedFont>
    <p:embeddedFont>
      <p:font typeface="Montserrat Classic Bold" panose="020B0604020202020204" charset="0"/>
      <p:regular r:id="rId21"/>
      <p:bold r:id="rId22"/>
    </p:embeddedFont>
    <p:embeddedFont>
      <p:font typeface="Source Serif Pro" panose="020B0604020202020204" charset="0"/>
      <p:regular r:id="rId23"/>
    </p:embeddedFont>
    <p:embeddedFont>
      <p:font typeface="Source Serif Pro Bold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CFF"/>
    <a:srgbClr val="FF9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0" autoAdjust="0"/>
  </p:normalViewPr>
  <p:slideViewPr>
    <p:cSldViewPr>
      <p:cViewPr varScale="1">
        <p:scale>
          <a:sx n="48" d="100"/>
          <a:sy n="48" d="100"/>
        </p:scale>
        <p:origin x="66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20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20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20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20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4444121"/>
            <a:ext cx="11773023" cy="5842879"/>
            <a:chOff x="1231189" y="-76200"/>
            <a:chExt cx="15697364" cy="7790506"/>
          </a:xfrm>
        </p:grpSpPr>
        <p:sp>
          <p:nvSpPr>
            <p:cNvPr id="3" name="AutoShape 3"/>
            <p:cNvSpPr/>
            <p:nvPr/>
          </p:nvSpPr>
          <p:spPr>
            <a:xfrm>
              <a:off x="1231189" y="4707444"/>
              <a:ext cx="15697364" cy="3006862"/>
            </a:xfrm>
            <a:prstGeom prst="rect">
              <a:avLst/>
            </a:prstGeom>
            <a:solidFill>
              <a:srgbClr val="FF914D"/>
            </a:solidFill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602791" y="1454309"/>
              <a:ext cx="12733951" cy="2428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128"/>
                </a:lnSpc>
              </a:pPr>
              <a:r>
                <a:rPr lang="en-US" sz="7200" spc="302" dirty="0">
                  <a:solidFill>
                    <a:srgbClr val="8AABCA"/>
                  </a:solidFill>
                  <a:latin typeface="Montserrat Classic Bold"/>
                </a:rPr>
                <a:t>Amministrazione del personale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602791" y="5416359"/>
              <a:ext cx="9280330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endParaRPr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602791" y="-76200"/>
              <a:ext cx="10321730" cy="929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80"/>
                </a:lnSpc>
              </a:pPr>
              <a:r>
                <a:rPr lang="en-US" sz="4200" dirty="0">
                  <a:solidFill>
                    <a:srgbClr val="273755"/>
                  </a:solidFill>
                  <a:latin typeface="Source Serif Pro Bold"/>
                </a:rPr>
                <a:t>WEBINAR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618824"/>
            <a:ext cx="6061040" cy="28018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64935" y="1028700"/>
            <a:ext cx="991025" cy="9910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64935" y="2142622"/>
            <a:ext cx="991025" cy="9910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 l="37576" r="30138"/>
          <a:stretch>
            <a:fillRect/>
          </a:stretch>
        </p:blipFill>
        <p:spPr>
          <a:xfrm>
            <a:off x="11773023" y="0"/>
            <a:ext cx="6514977" cy="102870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8061960"/>
            <a:ext cx="8996744" cy="2225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 err="1">
                <a:solidFill>
                  <a:srgbClr val="F9FCFF"/>
                </a:solidFill>
                <a:latin typeface="Source Serif Pro"/>
              </a:rPr>
              <a:t>EvoForm</a:t>
            </a:r>
            <a:endParaRPr lang="en-US" sz="2100" dirty="0">
              <a:solidFill>
                <a:srgbClr val="F9FCFF"/>
              </a:solidFill>
              <a:latin typeface="Source Serif Pro"/>
            </a:endParaRP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9FCFF"/>
                </a:solidFill>
                <a:latin typeface="Source Serif Pro"/>
              </a:rPr>
              <a:t>Consulting –</a:t>
            </a:r>
          </a:p>
          <a:p>
            <a:pPr algn="ctr">
              <a:lnSpc>
                <a:spcPts val="2940"/>
              </a:lnSpc>
            </a:pPr>
            <a:r>
              <a:rPr lang="en-US" sz="2100" dirty="0" err="1">
                <a:solidFill>
                  <a:srgbClr val="F9FCFF"/>
                </a:solidFill>
                <a:latin typeface="Source Serif Pro"/>
              </a:rPr>
              <a:t>Consulenza</a:t>
            </a:r>
            <a:r>
              <a:rPr lang="en-US" sz="2100" dirty="0">
                <a:solidFill>
                  <a:srgbClr val="F9FCFF"/>
                </a:solidFill>
                <a:latin typeface="Source Serif Pro"/>
              </a:rPr>
              <a:t> e Formazione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9FCFF"/>
                </a:solidFill>
                <a:latin typeface="Source Serif Pro"/>
              </a:rPr>
              <a:t>Mail: info@evoform.it  Web: www.evoform.it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9FCFF"/>
                </a:solidFill>
                <a:latin typeface="Source Serif Pro"/>
              </a:rPr>
              <a:t>Via </a:t>
            </a:r>
            <a:r>
              <a:rPr lang="en-US" sz="2100" dirty="0" err="1">
                <a:solidFill>
                  <a:srgbClr val="F9FCFF"/>
                </a:solidFill>
                <a:latin typeface="Source Serif Pro"/>
              </a:rPr>
              <a:t>Marzorati</a:t>
            </a:r>
            <a:r>
              <a:rPr lang="en-US" sz="2100" dirty="0">
                <a:solidFill>
                  <a:srgbClr val="F9FCFF"/>
                </a:solidFill>
                <a:latin typeface="Source Serif Pro"/>
              </a:rPr>
              <a:t>, 2 –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9FCFF"/>
                </a:solidFill>
                <a:latin typeface="Source Serif Pro"/>
              </a:rPr>
              <a:t>21047 </a:t>
            </a:r>
            <a:r>
              <a:rPr lang="en-US" sz="2100" dirty="0" err="1">
                <a:solidFill>
                  <a:srgbClr val="F9FCFF"/>
                </a:solidFill>
                <a:latin typeface="Source Serif Pro"/>
              </a:rPr>
              <a:t>Sarono</a:t>
            </a:r>
            <a:r>
              <a:rPr lang="en-US" sz="2100" dirty="0">
                <a:solidFill>
                  <a:srgbClr val="F9FCFF"/>
                </a:solidFill>
                <a:latin typeface="Source Serif Pro"/>
              </a:rPr>
              <a:t> (</a:t>
            </a:r>
            <a:r>
              <a:rPr lang="en-US" sz="2100" dirty="0" err="1">
                <a:solidFill>
                  <a:srgbClr val="F9FCFF"/>
                </a:solidFill>
                <a:latin typeface="Source Serif Pro"/>
              </a:rPr>
              <a:t>Va</a:t>
            </a:r>
            <a:r>
              <a:rPr lang="en-US" sz="2100" dirty="0">
                <a:solidFill>
                  <a:srgbClr val="F9FCFF"/>
                </a:solidFill>
                <a:latin typeface="Source Serif Pro"/>
              </a:rPr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64921" y="1930080"/>
            <a:ext cx="3323079" cy="153614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38046" r="32505"/>
          <a:stretch>
            <a:fillRect/>
          </a:stretch>
        </p:blipFill>
        <p:spPr>
          <a:xfrm>
            <a:off x="0" y="2633268"/>
            <a:ext cx="3790218" cy="7728147"/>
          </a:xfrm>
          <a:prstGeom prst="rect">
            <a:avLst/>
          </a:prstGeom>
        </p:spPr>
      </p:pic>
      <p:grpSp>
        <p:nvGrpSpPr>
          <p:cNvPr id="23" name="Group 3">
            <a:extLst>
              <a:ext uri="{FF2B5EF4-FFF2-40B4-BE49-F238E27FC236}">
                <a16:creationId xmlns:a16="http://schemas.microsoft.com/office/drawing/2014/main" id="{2C2F1EFA-E813-4ED2-A97E-338C496DE14A}"/>
              </a:ext>
            </a:extLst>
          </p:cNvPr>
          <p:cNvGrpSpPr/>
          <p:nvPr/>
        </p:nvGrpSpPr>
        <p:grpSpPr>
          <a:xfrm>
            <a:off x="3313" y="0"/>
            <a:ext cx="18288000" cy="2019600"/>
            <a:chOff x="0" y="0"/>
            <a:chExt cx="26072554" cy="2692800"/>
          </a:xfrm>
        </p:grpSpPr>
        <p:sp>
          <p:nvSpPr>
            <p:cNvPr id="24" name="AutoShape 4">
              <a:extLst>
                <a:ext uri="{FF2B5EF4-FFF2-40B4-BE49-F238E27FC236}">
                  <a16:creationId xmlns:a16="http://schemas.microsoft.com/office/drawing/2014/main" id="{A720281B-E0DA-4666-BE32-56D8228BA05B}"/>
                </a:ext>
              </a:extLst>
            </p:cNvPr>
            <p:cNvSpPr/>
            <p:nvPr/>
          </p:nvSpPr>
          <p:spPr>
            <a:xfrm>
              <a:off x="0" y="0"/>
              <a:ext cx="26072554" cy="2692800"/>
            </a:xfrm>
            <a:prstGeom prst="rect">
              <a:avLst/>
            </a:prstGeom>
            <a:solidFill>
              <a:srgbClr val="FF914D"/>
            </a:solidFill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F5F46FF8-1E45-4A6B-8246-31C25596A0C2}"/>
                </a:ext>
              </a:extLst>
            </p:cNvPr>
            <p:cNvSpPr txBox="1"/>
            <p:nvPr/>
          </p:nvSpPr>
          <p:spPr>
            <a:xfrm>
              <a:off x="3474792" y="281715"/>
              <a:ext cx="18676503" cy="2393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59"/>
                </a:lnSpc>
              </a:pPr>
              <a:r>
                <a:rPr lang="en-US" sz="6600" dirty="0">
                  <a:solidFill>
                    <a:srgbClr val="F9FCFF"/>
                  </a:solidFill>
                  <a:latin typeface="Montserrat Classic"/>
                </a:rPr>
                <a:t>AMMINISTRAZIONE DEL PERSONALE</a:t>
              </a:r>
            </a:p>
          </p:txBody>
        </p:sp>
      </p:grp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90BA5181-2C63-458B-B9C1-670F97451244}"/>
              </a:ext>
            </a:extLst>
          </p:cNvPr>
          <p:cNvGrpSpPr/>
          <p:nvPr/>
        </p:nvGrpSpPr>
        <p:grpSpPr>
          <a:xfrm>
            <a:off x="13811553" y="4262832"/>
            <a:ext cx="4476447" cy="4872623"/>
            <a:chOff x="13217521" y="4223947"/>
            <a:chExt cx="4984533" cy="5472024"/>
          </a:xfrm>
        </p:grpSpPr>
        <p:pic>
          <p:nvPicPr>
            <p:cNvPr id="28" name="Elemento grafico 27">
              <a:extLst>
                <a:ext uri="{FF2B5EF4-FFF2-40B4-BE49-F238E27FC236}">
                  <a16:creationId xmlns:a16="http://schemas.microsoft.com/office/drawing/2014/main" id="{DDA1446D-2D1B-4A7F-8579-50A21F3CD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303321" y="5942962"/>
              <a:ext cx="2128776" cy="2128776"/>
            </a:xfrm>
            <a:prstGeom prst="rect">
              <a:avLst/>
            </a:prstGeom>
          </p:spPr>
        </p:pic>
        <p:pic>
          <p:nvPicPr>
            <p:cNvPr id="30" name="Elemento grafico 29">
              <a:extLst>
                <a:ext uri="{FF2B5EF4-FFF2-40B4-BE49-F238E27FC236}">
                  <a16:creationId xmlns:a16="http://schemas.microsoft.com/office/drawing/2014/main" id="{CFB1F93C-C934-4757-8FED-7478D394E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075003" y="5254316"/>
              <a:ext cx="2128776" cy="2128776"/>
            </a:xfrm>
            <a:prstGeom prst="rect">
              <a:avLst/>
            </a:prstGeom>
          </p:spPr>
        </p:pic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799E7514-0226-4FE1-81D2-8801E9F0A2FF}"/>
                </a:ext>
              </a:extLst>
            </p:cNvPr>
            <p:cNvSpPr/>
            <p:nvPr/>
          </p:nvSpPr>
          <p:spPr>
            <a:xfrm>
              <a:off x="13423366" y="4714360"/>
              <a:ext cx="4572843" cy="4483215"/>
            </a:xfrm>
            <a:prstGeom prst="ellipse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9" name="Elemento grafico 38">
              <a:extLst>
                <a:ext uri="{FF2B5EF4-FFF2-40B4-BE49-F238E27FC236}">
                  <a16:creationId xmlns:a16="http://schemas.microsoft.com/office/drawing/2014/main" id="{8CFEB673-E4C1-4791-9F83-976DF9798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385426" y="5461906"/>
              <a:ext cx="816628" cy="816628"/>
            </a:xfrm>
            <a:prstGeom prst="rect">
              <a:avLst/>
            </a:prstGeom>
          </p:spPr>
        </p:pic>
        <p:pic>
          <p:nvPicPr>
            <p:cNvPr id="41" name="Elemento grafico 40">
              <a:extLst>
                <a:ext uri="{FF2B5EF4-FFF2-40B4-BE49-F238E27FC236}">
                  <a16:creationId xmlns:a16="http://schemas.microsoft.com/office/drawing/2014/main" id="{CFFBC3DD-5F45-4883-BFC5-03530AB82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5303321" y="4223947"/>
              <a:ext cx="915698" cy="915698"/>
            </a:xfrm>
            <a:prstGeom prst="rect">
              <a:avLst/>
            </a:prstGeom>
          </p:spPr>
        </p:pic>
        <p:pic>
          <p:nvPicPr>
            <p:cNvPr id="33" name="Elemento grafico 32">
              <a:extLst>
                <a:ext uri="{FF2B5EF4-FFF2-40B4-BE49-F238E27FC236}">
                  <a16:creationId xmlns:a16="http://schemas.microsoft.com/office/drawing/2014/main" id="{4BC7C5B0-9BBB-4A51-843E-5E8129E4D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7157605" y="7845244"/>
              <a:ext cx="850430" cy="850430"/>
            </a:xfrm>
            <a:prstGeom prst="rect">
              <a:avLst/>
            </a:prstGeom>
          </p:spPr>
        </p:pic>
        <p:pic>
          <p:nvPicPr>
            <p:cNvPr id="44" name="Elemento grafico 43">
              <a:extLst>
                <a:ext uri="{FF2B5EF4-FFF2-40B4-BE49-F238E27FC236}">
                  <a16:creationId xmlns:a16="http://schemas.microsoft.com/office/drawing/2014/main" id="{74FAB01C-35E7-4F23-96B6-140655F03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3286182" y="5386257"/>
              <a:ext cx="967927" cy="967927"/>
            </a:xfrm>
            <a:prstGeom prst="rect">
              <a:avLst/>
            </a:prstGeom>
          </p:spPr>
        </p:pic>
        <p:pic>
          <p:nvPicPr>
            <p:cNvPr id="48" name="Elemento grafico 47">
              <a:extLst>
                <a:ext uri="{FF2B5EF4-FFF2-40B4-BE49-F238E27FC236}">
                  <a16:creationId xmlns:a16="http://schemas.microsoft.com/office/drawing/2014/main" id="{8494765F-924A-466F-8C38-2E7F82EA2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3217521" y="7499921"/>
              <a:ext cx="967927" cy="967927"/>
            </a:xfrm>
            <a:prstGeom prst="rect">
              <a:avLst/>
            </a:prstGeom>
          </p:spPr>
        </p:pic>
        <p:pic>
          <p:nvPicPr>
            <p:cNvPr id="50" name="Elemento grafico 49">
              <a:extLst>
                <a:ext uri="{FF2B5EF4-FFF2-40B4-BE49-F238E27FC236}">
                  <a16:creationId xmlns:a16="http://schemas.microsoft.com/office/drawing/2014/main" id="{195B1788-ECF7-47B6-B186-281735994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5180751" y="8699179"/>
              <a:ext cx="996792" cy="996792"/>
            </a:xfrm>
            <a:prstGeom prst="rect">
              <a:avLst/>
            </a:prstGeom>
          </p:spPr>
        </p:pic>
      </p:grp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6EB9B14-C7D1-4471-8078-369DF17A8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1950" y="2269756"/>
            <a:ext cx="10329599" cy="6503881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chemeClr val="accent6"/>
                </a:solidFill>
              </a:rPr>
              <a:t>TESTATA DELLA BUSTA PAGA</a:t>
            </a:r>
          </a:p>
          <a:p>
            <a:r>
              <a:rPr lang="it-IT" sz="3200" b="0" i="0" u="none" strike="noStrike" baseline="0" dirty="0">
                <a:latin typeface="Lato-Regular"/>
              </a:rPr>
              <a:t>Elementi identificativi delle parti</a:t>
            </a:r>
          </a:p>
          <a:p>
            <a:pPr algn="l"/>
            <a:r>
              <a:rPr lang="it-IT" sz="3200" b="0" i="0" u="none" strike="noStrike" baseline="0" dirty="0">
                <a:latin typeface="Lato-Regular"/>
              </a:rPr>
              <a:t>Composizione della retribuzione</a:t>
            </a:r>
            <a:endParaRPr lang="it-IT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63B39BE-0685-40B5-BAEA-E434E81D956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01773" y="4262832"/>
            <a:ext cx="9149952" cy="562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1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64921" y="1939300"/>
            <a:ext cx="3323079" cy="153614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38046" r="32505"/>
          <a:stretch>
            <a:fillRect/>
          </a:stretch>
        </p:blipFill>
        <p:spPr>
          <a:xfrm>
            <a:off x="0" y="2297220"/>
            <a:ext cx="3681973" cy="7989780"/>
          </a:xfrm>
          <a:prstGeom prst="rect">
            <a:avLst/>
          </a:prstGeom>
        </p:spPr>
      </p:pic>
      <p:grpSp>
        <p:nvGrpSpPr>
          <p:cNvPr id="23" name="Group 3">
            <a:extLst>
              <a:ext uri="{FF2B5EF4-FFF2-40B4-BE49-F238E27FC236}">
                <a16:creationId xmlns:a16="http://schemas.microsoft.com/office/drawing/2014/main" id="{2C2F1EFA-E813-4ED2-A97E-338C496DE14A}"/>
              </a:ext>
            </a:extLst>
          </p:cNvPr>
          <p:cNvGrpSpPr/>
          <p:nvPr/>
        </p:nvGrpSpPr>
        <p:grpSpPr>
          <a:xfrm>
            <a:off x="0" y="0"/>
            <a:ext cx="18288000" cy="2038356"/>
            <a:chOff x="0" y="0"/>
            <a:chExt cx="26072554" cy="3018148"/>
          </a:xfrm>
        </p:grpSpPr>
        <p:sp>
          <p:nvSpPr>
            <p:cNvPr id="24" name="AutoShape 4">
              <a:extLst>
                <a:ext uri="{FF2B5EF4-FFF2-40B4-BE49-F238E27FC236}">
                  <a16:creationId xmlns:a16="http://schemas.microsoft.com/office/drawing/2014/main" id="{A720281B-E0DA-4666-BE32-56D8228BA05B}"/>
                </a:ext>
              </a:extLst>
            </p:cNvPr>
            <p:cNvSpPr/>
            <p:nvPr/>
          </p:nvSpPr>
          <p:spPr>
            <a:xfrm>
              <a:off x="0" y="0"/>
              <a:ext cx="26072554" cy="2990377"/>
            </a:xfrm>
            <a:prstGeom prst="rect">
              <a:avLst/>
            </a:prstGeom>
            <a:solidFill>
              <a:srgbClr val="FF914D"/>
            </a:solidFill>
          </p:spPr>
        </p:sp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F5F46FF8-1E45-4A6B-8246-31C25596A0C2}"/>
                </a:ext>
              </a:extLst>
            </p:cNvPr>
            <p:cNvSpPr txBox="1"/>
            <p:nvPr/>
          </p:nvSpPr>
          <p:spPr>
            <a:xfrm>
              <a:off x="3327678" y="359794"/>
              <a:ext cx="18676503" cy="26583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59"/>
                </a:lnSpc>
              </a:pPr>
              <a:r>
                <a:rPr lang="en-US" sz="6600" dirty="0">
                  <a:solidFill>
                    <a:srgbClr val="F9FCFF"/>
                  </a:solidFill>
                  <a:latin typeface="Montserrat Classic"/>
                </a:rPr>
                <a:t>AMMINISTRAZIONE DEL PERSONALE</a:t>
              </a:r>
            </a:p>
          </p:txBody>
        </p:sp>
      </p:grp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90BA5181-2C63-458B-B9C1-670F97451244}"/>
              </a:ext>
            </a:extLst>
          </p:cNvPr>
          <p:cNvGrpSpPr/>
          <p:nvPr/>
        </p:nvGrpSpPr>
        <p:grpSpPr>
          <a:xfrm>
            <a:off x="13657967" y="4551926"/>
            <a:ext cx="4476447" cy="4515195"/>
            <a:chOff x="13217521" y="4223947"/>
            <a:chExt cx="4984533" cy="5472024"/>
          </a:xfrm>
        </p:grpSpPr>
        <p:pic>
          <p:nvPicPr>
            <p:cNvPr id="28" name="Elemento grafico 27">
              <a:extLst>
                <a:ext uri="{FF2B5EF4-FFF2-40B4-BE49-F238E27FC236}">
                  <a16:creationId xmlns:a16="http://schemas.microsoft.com/office/drawing/2014/main" id="{DDA1446D-2D1B-4A7F-8579-50A21F3CD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303321" y="5942962"/>
              <a:ext cx="2128776" cy="2128776"/>
            </a:xfrm>
            <a:prstGeom prst="rect">
              <a:avLst/>
            </a:prstGeom>
          </p:spPr>
        </p:pic>
        <p:pic>
          <p:nvPicPr>
            <p:cNvPr id="30" name="Elemento grafico 29">
              <a:extLst>
                <a:ext uri="{FF2B5EF4-FFF2-40B4-BE49-F238E27FC236}">
                  <a16:creationId xmlns:a16="http://schemas.microsoft.com/office/drawing/2014/main" id="{CFB1F93C-C934-4757-8FED-7478D394E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075003" y="5254316"/>
              <a:ext cx="2128776" cy="2128776"/>
            </a:xfrm>
            <a:prstGeom prst="rect">
              <a:avLst/>
            </a:prstGeom>
          </p:spPr>
        </p:pic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799E7514-0226-4FE1-81D2-8801E9F0A2FF}"/>
                </a:ext>
              </a:extLst>
            </p:cNvPr>
            <p:cNvSpPr/>
            <p:nvPr/>
          </p:nvSpPr>
          <p:spPr>
            <a:xfrm>
              <a:off x="13423366" y="4714360"/>
              <a:ext cx="4572843" cy="4483215"/>
            </a:xfrm>
            <a:prstGeom prst="ellipse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9" name="Elemento grafico 38">
              <a:extLst>
                <a:ext uri="{FF2B5EF4-FFF2-40B4-BE49-F238E27FC236}">
                  <a16:creationId xmlns:a16="http://schemas.microsoft.com/office/drawing/2014/main" id="{8CFEB673-E4C1-4791-9F83-976DF9798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385426" y="5461906"/>
              <a:ext cx="816628" cy="816628"/>
            </a:xfrm>
            <a:prstGeom prst="rect">
              <a:avLst/>
            </a:prstGeom>
          </p:spPr>
        </p:pic>
        <p:pic>
          <p:nvPicPr>
            <p:cNvPr id="41" name="Elemento grafico 40">
              <a:extLst>
                <a:ext uri="{FF2B5EF4-FFF2-40B4-BE49-F238E27FC236}">
                  <a16:creationId xmlns:a16="http://schemas.microsoft.com/office/drawing/2014/main" id="{CFFBC3DD-5F45-4883-BFC5-03530AB82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5303321" y="4223947"/>
              <a:ext cx="915698" cy="915698"/>
            </a:xfrm>
            <a:prstGeom prst="rect">
              <a:avLst/>
            </a:prstGeom>
          </p:spPr>
        </p:pic>
        <p:pic>
          <p:nvPicPr>
            <p:cNvPr id="33" name="Elemento grafico 32">
              <a:extLst>
                <a:ext uri="{FF2B5EF4-FFF2-40B4-BE49-F238E27FC236}">
                  <a16:creationId xmlns:a16="http://schemas.microsoft.com/office/drawing/2014/main" id="{4BC7C5B0-9BBB-4A51-843E-5E8129E4D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7157605" y="7845244"/>
              <a:ext cx="850430" cy="850430"/>
            </a:xfrm>
            <a:prstGeom prst="rect">
              <a:avLst/>
            </a:prstGeom>
          </p:spPr>
        </p:pic>
        <p:pic>
          <p:nvPicPr>
            <p:cNvPr id="44" name="Elemento grafico 43">
              <a:extLst>
                <a:ext uri="{FF2B5EF4-FFF2-40B4-BE49-F238E27FC236}">
                  <a16:creationId xmlns:a16="http://schemas.microsoft.com/office/drawing/2014/main" id="{74FAB01C-35E7-4F23-96B6-140655F03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3286182" y="5386257"/>
              <a:ext cx="967927" cy="967927"/>
            </a:xfrm>
            <a:prstGeom prst="rect">
              <a:avLst/>
            </a:prstGeom>
          </p:spPr>
        </p:pic>
        <p:pic>
          <p:nvPicPr>
            <p:cNvPr id="48" name="Elemento grafico 47">
              <a:extLst>
                <a:ext uri="{FF2B5EF4-FFF2-40B4-BE49-F238E27FC236}">
                  <a16:creationId xmlns:a16="http://schemas.microsoft.com/office/drawing/2014/main" id="{8494765F-924A-466F-8C38-2E7F82EA2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3217521" y="7499921"/>
              <a:ext cx="967927" cy="967927"/>
            </a:xfrm>
            <a:prstGeom prst="rect">
              <a:avLst/>
            </a:prstGeom>
          </p:spPr>
        </p:pic>
        <p:pic>
          <p:nvPicPr>
            <p:cNvPr id="50" name="Elemento grafico 49">
              <a:extLst>
                <a:ext uri="{FF2B5EF4-FFF2-40B4-BE49-F238E27FC236}">
                  <a16:creationId xmlns:a16="http://schemas.microsoft.com/office/drawing/2014/main" id="{195B1788-ECF7-47B6-B186-281735994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5180751" y="8699179"/>
              <a:ext cx="996792" cy="996792"/>
            </a:xfrm>
            <a:prstGeom prst="rect">
              <a:avLst/>
            </a:prstGeom>
          </p:spPr>
        </p:pic>
      </p:grp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6EB9B14-C7D1-4471-8078-369DF17A8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431" y="2275685"/>
            <a:ext cx="10021536" cy="7418280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chemeClr val="accent6"/>
                </a:solidFill>
              </a:rPr>
              <a:t>IL CORPO DELLA BUSTA PAGA </a:t>
            </a:r>
          </a:p>
          <a:p>
            <a:pPr marL="0" indent="0">
              <a:buNone/>
            </a:pPr>
            <a:r>
              <a:rPr lang="it-IT" dirty="0"/>
              <a:t>Elementi variabili: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9334651-F01D-410A-97CE-801A1460E0B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15101" y="4274320"/>
            <a:ext cx="9567287" cy="52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2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22A98582-3CDB-4B68-AC6D-36CED07BB2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4259780" y="5143500"/>
            <a:ext cx="3803029" cy="380302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B0C2F8E-ED40-443A-B614-978FA18F5D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853262">
            <a:off x="5195032" y="4989263"/>
            <a:ext cx="4782340" cy="478234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l="38046" r="32505"/>
          <a:stretch>
            <a:fillRect/>
          </a:stretch>
        </p:blipFill>
        <p:spPr>
          <a:xfrm>
            <a:off x="3314" y="2019600"/>
            <a:ext cx="3832402" cy="8267401"/>
          </a:xfrm>
          <a:prstGeom prst="rect">
            <a:avLst/>
          </a:prstGeom>
        </p:spPr>
      </p:pic>
      <p:grpSp>
        <p:nvGrpSpPr>
          <p:cNvPr id="23" name="Group 3">
            <a:extLst>
              <a:ext uri="{FF2B5EF4-FFF2-40B4-BE49-F238E27FC236}">
                <a16:creationId xmlns:a16="http://schemas.microsoft.com/office/drawing/2014/main" id="{2C2F1EFA-E813-4ED2-A97E-338C496DE14A}"/>
              </a:ext>
            </a:extLst>
          </p:cNvPr>
          <p:cNvGrpSpPr/>
          <p:nvPr/>
        </p:nvGrpSpPr>
        <p:grpSpPr>
          <a:xfrm>
            <a:off x="0" y="0"/>
            <a:ext cx="18288000" cy="2019600"/>
            <a:chOff x="-1252393" y="0"/>
            <a:chExt cx="27324947" cy="2692800"/>
          </a:xfrm>
        </p:grpSpPr>
        <p:sp>
          <p:nvSpPr>
            <p:cNvPr id="24" name="AutoShape 4">
              <a:extLst>
                <a:ext uri="{FF2B5EF4-FFF2-40B4-BE49-F238E27FC236}">
                  <a16:creationId xmlns:a16="http://schemas.microsoft.com/office/drawing/2014/main" id="{A720281B-E0DA-4666-BE32-56D8228BA05B}"/>
                </a:ext>
              </a:extLst>
            </p:cNvPr>
            <p:cNvSpPr/>
            <p:nvPr/>
          </p:nvSpPr>
          <p:spPr>
            <a:xfrm>
              <a:off x="-1252393" y="0"/>
              <a:ext cx="27324947" cy="2692800"/>
            </a:xfrm>
            <a:prstGeom prst="rect">
              <a:avLst/>
            </a:prstGeom>
            <a:solidFill>
              <a:srgbClr val="FF914D"/>
            </a:solidFill>
          </p:spPr>
        </p:sp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F5F46FF8-1E45-4A6B-8246-31C25596A0C2}"/>
                </a:ext>
              </a:extLst>
            </p:cNvPr>
            <p:cNvSpPr txBox="1"/>
            <p:nvPr/>
          </p:nvSpPr>
          <p:spPr>
            <a:xfrm>
              <a:off x="3643327" y="261744"/>
              <a:ext cx="18676501" cy="2393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59"/>
                </a:lnSpc>
              </a:pPr>
              <a:r>
                <a:rPr lang="en-US" sz="6600" dirty="0">
                  <a:solidFill>
                    <a:srgbClr val="F9FCFF"/>
                  </a:solidFill>
                  <a:latin typeface="Montserrat Classic"/>
                </a:rPr>
                <a:t>AMMINISTRAZIONE DEL PERSONALE</a:t>
              </a:r>
            </a:p>
          </p:txBody>
        </p:sp>
      </p:grpSp>
      <p:pic>
        <p:nvPicPr>
          <p:cNvPr id="3" name="Picture 8">
            <a:extLst>
              <a:ext uri="{FF2B5EF4-FFF2-40B4-BE49-F238E27FC236}">
                <a16:creationId xmlns:a16="http://schemas.microsoft.com/office/drawing/2014/main" id="{EF0AA6E8-55A3-4AB8-A892-226F4BD815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157077" y="2019600"/>
            <a:ext cx="3127609" cy="1474680"/>
          </a:xfrm>
          <a:prstGeom prst="rect">
            <a:avLst/>
          </a:prstGeom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A5F8B2F-B32E-40A3-8CD5-8D5FEBF9D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016" y="2693470"/>
            <a:ext cx="9325967" cy="6816611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2800" b="0" i="0" u="none" strike="noStrike" baseline="0" dirty="0"/>
              <a:t>Sviluppo e determinazione dell’importo spettante al lavoratore in relazione alla prestazione resa, in giorni oppure in ore.</a:t>
            </a:r>
            <a:endParaRPr lang="it-IT" sz="2800" dirty="0"/>
          </a:p>
          <a:p>
            <a:pPr algn="just"/>
            <a:r>
              <a:rPr lang="it-IT" sz="2800" b="0" i="0" u="none" strike="noStrike" baseline="0" dirty="0"/>
              <a:t>Determinazione delle spettanze, come le festività, le ferie, i permessi, i congedi retribuiti, le cui modalità e tempi di fruizione vengono generalmente stabiliti dalla contrattazione collettiva.</a:t>
            </a:r>
          </a:p>
          <a:p>
            <a:pPr algn="l"/>
            <a:r>
              <a:rPr lang="it-IT" sz="2800" b="0" i="0" u="none" strike="noStrike" baseline="0" dirty="0">
                <a:latin typeface="Lato-Regular"/>
              </a:rPr>
              <a:t>Nel corpo della busta paga sono inoltre contabilizzati anche gli </a:t>
            </a:r>
            <a:r>
              <a:rPr lang="it-IT" sz="2800" dirty="0">
                <a:latin typeface="Lato-Regular"/>
              </a:rPr>
              <a:t>a</a:t>
            </a:r>
            <a:r>
              <a:rPr lang="it-IT" sz="2800" b="0" i="0" u="none" strike="noStrike" baseline="0" dirty="0">
                <a:latin typeface="Lato-Regular"/>
              </a:rPr>
              <a:t>ssegni per il nucleo Familiare, le</a:t>
            </a:r>
          </a:p>
          <a:p>
            <a:pPr algn="l"/>
            <a:r>
              <a:rPr lang="it-IT" sz="2800" b="0" i="0" u="none" strike="noStrike" baseline="0" dirty="0">
                <a:latin typeface="Lato-Regular"/>
              </a:rPr>
              <a:t>indennità di trasferta, eventuali benefit concessi al lavoratore.</a:t>
            </a:r>
          </a:p>
          <a:p>
            <a:pPr marL="0" indent="0" algn="l">
              <a:buNone/>
            </a:pPr>
            <a:endParaRPr lang="it-IT" sz="2800" b="0" i="0" u="none" strike="noStrike" baseline="0" dirty="0">
              <a:latin typeface="Lato-Regular"/>
            </a:endParaRPr>
          </a:p>
          <a:p>
            <a:pPr marL="0" indent="0" algn="l">
              <a:buNone/>
            </a:pPr>
            <a:r>
              <a:rPr lang="it-IT" sz="2800" b="0" i="0" u="none" strike="noStrike" baseline="0" dirty="0">
                <a:latin typeface="Lato-Regular"/>
              </a:rPr>
              <a:t>Va comunque precisato che a ogni specifico CCNL e a ogni specifica mansione possono corrispondere ulteriori voci retributive, da riportare necessariamente nel prospetto paga. (es. indennità di cassa, indennità di mensa, indennità di vacanza </a:t>
            </a:r>
            <a:r>
              <a:rPr lang="it-IT" sz="2800" b="0" i="0" u="none" strike="noStrike" baseline="0" dirty="0" err="1">
                <a:latin typeface="Lato-Regular"/>
              </a:rPr>
              <a:t>contrattuale,arretrati</a:t>
            </a:r>
            <a:r>
              <a:rPr lang="it-IT" sz="2800" b="0" i="0" u="none" strike="noStrike" baseline="0" dirty="0">
                <a:latin typeface="Lato-Regular"/>
              </a:rPr>
              <a:t>, una tantum, ecc.).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847506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4944" y="2003002"/>
            <a:ext cx="3323079" cy="153614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38046" r="32505"/>
          <a:stretch>
            <a:fillRect/>
          </a:stretch>
        </p:blipFill>
        <p:spPr>
          <a:xfrm>
            <a:off x="0" y="2018861"/>
            <a:ext cx="3516266" cy="8268139"/>
          </a:xfrm>
          <a:prstGeom prst="rect">
            <a:avLst/>
          </a:prstGeom>
        </p:spPr>
      </p:pic>
      <p:grpSp>
        <p:nvGrpSpPr>
          <p:cNvPr id="23" name="Group 3">
            <a:extLst>
              <a:ext uri="{FF2B5EF4-FFF2-40B4-BE49-F238E27FC236}">
                <a16:creationId xmlns:a16="http://schemas.microsoft.com/office/drawing/2014/main" id="{2C2F1EFA-E813-4ED2-A97E-338C496DE14A}"/>
              </a:ext>
            </a:extLst>
          </p:cNvPr>
          <p:cNvGrpSpPr/>
          <p:nvPr/>
        </p:nvGrpSpPr>
        <p:grpSpPr>
          <a:xfrm>
            <a:off x="-1" y="-739"/>
            <a:ext cx="18307879" cy="2019600"/>
            <a:chOff x="19528" y="-31384"/>
            <a:chExt cx="26980701" cy="3171677"/>
          </a:xfrm>
        </p:grpSpPr>
        <p:sp>
          <p:nvSpPr>
            <p:cNvPr id="24" name="AutoShape 4">
              <a:extLst>
                <a:ext uri="{FF2B5EF4-FFF2-40B4-BE49-F238E27FC236}">
                  <a16:creationId xmlns:a16="http://schemas.microsoft.com/office/drawing/2014/main" id="{A720281B-E0DA-4666-BE32-56D8228BA05B}"/>
                </a:ext>
              </a:extLst>
            </p:cNvPr>
            <p:cNvSpPr/>
            <p:nvPr/>
          </p:nvSpPr>
          <p:spPr>
            <a:xfrm>
              <a:off x="19528" y="-31384"/>
              <a:ext cx="26980701" cy="3171677"/>
            </a:xfrm>
            <a:prstGeom prst="rect">
              <a:avLst/>
            </a:prstGeom>
            <a:solidFill>
              <a:srgbClr val="FF914D"/>
            </a:solidFill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F5F46FF8-1E45-4A6B-8246-31C25596A0C2}"/>
                </a:ext>
              </a:extLst>
            </p:cNvPr>
            <p:cNvSpPr txBox="1"/>
            <p:nvPr/>
          </p:nvSpPr>
          <p:spPr>
            <a:xfrm>
              <a:off x="3667930" y="243989"/>
              <a:ext cx="18676501" cy="28195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59"/>
                </a:lnSpc>
              </a:pPr>
              <a:r>
                <a:rPr lang="en-US" sz="6600" dirty="0">
                  <a:solidFill>
                    <a:srgbClr val="F9FCFF"/>
                  </a:solidFill>
                  <a:latin typeface="Montserrat Classic"/>
                </a:rPr>
                <a:t>AMMINISTRAZIONE DEL PERSONALE</a:t>
              </a:r>
            </a:p>
          </p:txBody>
        </p:sp>
      </p:grp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90BA5181-2C63-458B-B9C1-670F97451244}"/>
              </a:ext>
            </a:extLst>
          </p:cNvPr>
          <p:cNvGrpSpPr/>
          <p:nvPr/>
        </p:nvGrpSpPr>
        <p:grpSpPr>
          <a:xfrm>
            <a:off x="13854622" y="4400206"/>
            <a:ext cx="4476447" cy="4515195"/>
            <a:chOff x="13217521" y="4223947"/>
            <a:chExt cx="4984533" cy="5472024"/>
          </a:xfrm>
        </p:grpSpPr>
        <p:pic>
          <p:nvPicPr>
            <p:cNvPr id="28" name="Elemento grafico 27">
              <a:extLst>
                <a:ext uri="{FF2B5EF4-FFF2-40B4-BE49-F238E27FC236}">
                  <a16:creationId xmlns:a16="http://schemas.microsoft.com/office/drawing/2014/main" id="{DDA1446D-2D1B-4A7F-8579-50A21F3CD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303321" y="5942962"/>
              <a:ext cx="2128776" cy="2128776"/>
            </a:xfrm>
            <a:prstGeom prst="rect">
              <a:avLst/>
            </a:prstGeom>
          </p:spPr>
        </p:pic>
        <p:pic>
          <p:nvPicPr>
            <p:cNvPr id="30" name="Elemento grafico 29">
              <a:extLst>
                <a:ext uri="{FF2B5EF4-FFF2-40B4-BE49-F238E27FC236}">
                  <a16:creationId xmlns:a16="http://schemas.microsoft.com/office/drawing/2014/main" id="{CFB1F93C-C934-4757-8FED-7478D394E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075003" y="5254316"/>
              <a:ext cx="2128776" cy="2128776"/>
            </a:xfrm>
            <a:prstGeom prst="rect">
              <a:avLst/>
            </a:prstGeom>
          </p:spPr>
        </p:pic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799E7514-0226-4FE1-81D2-8801E9F0A2FF}"/>
                </a:ext>
              </a:extLst>
            </p:cNvPr>
            <p:cNvSpPr/>
            <p:nvPr/>
          </p:nvSpPr>
          <p:spPr>
            <a:xfrm>
              <a:off x="13423366" y="4714360"/>
              <a:ext cx="4572843" cy="4483215"/>
            </a:xfrm>
            <a:prstGeom prst="ellipse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9" name="Elemento grafico 38">
              <a:extLst>
                <a:ext uri="{FF2B5EF4-FFF2-40B4-BE49-F238E27FC236}">
                  <a16:creationId xmlns:a16="http://schemas.microsoft.com/office/drawing/2014/main" id="{8CFEB673-E4C1-4791-9F83-976DF9798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385426" y="5461906"/>
              <a:ext cx="816628" cy="816628"/>
            </a:xfrm>
            <a:prstGeom prst="rect">
              <a:avLst/>
            </a:prstGeom>
          </p:spPr>
        </p:pic>
        <p:pic>
          <p:nvPicPr>
            <p:cNvPr id="41" name="Elemento grafico 40">
              <a:extLst>
                <a:ext uri="{FF2B5EF4-FFF2-40B4-BE49-F238E27FC236}">
                  <a16:creationId xmlns:a16="http://schemas.microsoft.com/office/drawing/2014/main" id="{CFFBC3DD-5F45-4883-BFC5-03530AB82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5303321" y="4223947"/>
              <a:ext cx="915698" cy="915698"/>
            </a:xfrm>
            <a:prstGeom prst="rect">
              <a:avLst/>
            </a:prstGeom>
          </p:spPr>
        </p:pic>
        <p:pic>
          <p:nvPicPr>
            <p:cNvPr id="33" name="Elemento grafico 32">
              <a:extLst>
                <a:ext uri="{FF2B5EF4-FFF2-40B4-BE49-F238E27FC236}">
                  <a16:creationId xmlns:a16="http://schemas.microsoft.com/office/drawing/2014/main" id="{4BC7C5B0-9BBB-4A51-843E-5E8129E4D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7157605" y="7845244"/>
              <a:ext cx="850430" cy="850430"/>
            </a:xfrm>
            <a:prstGeom prst="rect">
              <a:avLst/>
            </a:prstGeom>
          </p:spPr>
        </p:pic>
        <p:pic>
          <p:nvPicPr>
            <p:cNvPr id="44" name="Elemento grafico 43">
              <a:extLst>
                <a:ext uri="{FF2B5EF4-FFF2-40B4-BE49-F238E27FC236}">
                  <a16:creationId xmlns:a16="http://schemas.microsoft.com/office/drawing/2014/main" id="{74FAB01C-35E7-4F23-96B6-140655F03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3286182" y="5386257"/>
              <a:ext cx="967927" cy="967927"/>
            </a:xfrm>
            <a:prstGeom prst="rect">
              <a:avLst/>
            </a:prstGeom>
          </p:spPr>
        </p:pic>
        <p:pic>
          <p:nvPicPr>
            <p:cNvPr id="48" name="Elemento grafico 47">
              <a:extLst>
                <a:ext uri="{FF2B5EF4-FFF2-40B4-BE49-F238E27FC236}">
                  <a16:creationId xmlns:a16="http://schemas.microsoft.com/office/drawing/2014/main" id="{8494765F-924A-466F-8C38-2E7F82EA2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3217521" y="7499921"/>
              <a:ext cx="967927" cy="967927"/>
            </a:xfrm>
            <a:prstGeom prst="rect">
              <a:avLst/>
            </a:prstGeom>
          </p:spPr>
        </p:pic>
        <p:pic>
          <p:nvPicPr>
            <p:cNvPr id="50" name="Elemento grafico 49">
              <a:extLst>
                <a:ext uri="{FF2B5EF4-FFF2-40B4-BE49-F238E27FC236}">
                  <a16:creationId xmlns:a16="http://schemas.microsoft.com/office/drawing/2014/main" id="{195B1788-ECF7-47B6-B186-281735994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5180751" y="8699179"/>
              <a:ext cx="996792" cy="996792"/>
            </a:xfrm>
            <a:prstGeom prst="rect">
              <a:avLst/>
            </a:prstGeom>
          </p:spPr>
        </p:pic>
      </p:grp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6EB9B14-C7D1-4471-8078-369DF17A8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000" y="2297220"/>
            <a:ext cx="10408202" cy="6503881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chemeClr val="accent6"/>
                </a:solidFill>
              </a:rPr>
              <a:t>IL PIEDE DELLA BUSTA PAGA</a:t>
            </a:r>
          </a:p>
          <a:p>
            <a:pPr algn="just"/>
            <a:r>
              <a:rPr lang="it-IT" sz="3200" b="0" i="0" u="none" strike="noStrike" baseline="0" dirty="0">
                <a:latin typeface="Lato-Regular"/>
              </a:rPr>
              <a:t>Determinazione delle trattenute (INPS e IRPEF)</a:t>
            </a:r>
          </a:p>
          <a:p>
            <a:pPr algn="just"/>
            <a:r>
              <a:rPr lang="it-IT" sz="3200" b="0" i="0" u="none" strike="noStrike" baseline="0" dirty="0">
                <a:latin typeface="Lato-Regular"/>
              </a:rPr>
              <a:t>Contatori </a:t>
            </a:r>
            <a:r>
              <a:rPr lang="it-IT" dirty="0">
                <a:latin typeface="Lato-Regular"/>
              </a:rPr>
              <a:t>s</a:t>
            </a:r>
            <a:r>
              <a:rPr lang="it-IT" sz="3200" b="0" i="0" u="none" strike="noStrike" baseline="0" dirty="0">
                <a:latin typeface="Lato-Regular"/>
              </a:rPr>
              <a:t>tatistici relativi alla gestione delle ferie, dei ROL (Riduzione Orario di Lavoro), delle ex festività</a:t>
            </a:r>
            <a:r>
              <a:rPr lang="it-IT" dirty="0">
                <a:latin typeface="Lato-Regular"/>
              </a:rPr>
              <a:t>.</a:t>
            </a:r>
          </a:p>
          <a:p>
            <a:pPr algn="just"/>
            <a:r>
              <a:rPr lang="it-IT" sz="3200" b="0" i="0" u="none" strike="noStrike" baseline="0" dirty="0">
                <a:latin typeface="Lato-Regular"/>
              </a:rPr>
              <a:t>Calendario delle presenze</a:t>
            </a:r>
            <a:endParaRPr lang="it-IT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chemeClr val="accent6"/>
                </a:solidFill>
              </a:rPr>
              <a:t> </a:t>
            </a:r>
          </a:p>
          <a:p>
            <a:pPr marL="0" indent="0">
              <a:buNone/>
            </a:pPr>
            <a:endParaRPr lang="it-IT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C9CC511-5E3F-4A69-9D07-8421046C56B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136376" y="5250406"/>
            <a:ext cx="9351553" cy="514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6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926511" y="0"/>
            <a:ext cx="5361489" cy="10287000"/>
          </a:xfrm>
          <a:prstGeom prst="rect">
            <a:avLst/>
          </a:prstGeom>
          <a:solidFill>
            <a:srgbClr val="FF914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0784" r="30784"/>
          <a:stretch>
            <a:fillRect/>
          </a:stretch>
        </p:blipFill>
        <p:spPr>
          <a:xfrm>
            <a:off x="13614400" y="666750"/>
            <a:ext cx="4673600" cy="89535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1028700"/>
            <a:ext cx="10755373" cy="5964326"/>
            <a:chOff x="0" y="0"/>
            <a:chExt cx="14340497" cy="7952434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4340497" cy="38472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525"/>
                </a:lnSpc>
              </a:pPr>
              <a:r>
                <a:rPr lang="en-US" sz="6271" dirty="0">
                  <a:solidFill>
                    <a:srgbClr val="273755"/>
                  </a:solidFill>
                  <a:latin typeface="Montserrat Classic"/>
                </a:rPr>
                <a:t>IL CORSO AMMINISTRAZIONE DEL PERSONALE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0480" y="3847208"/>
              <a:ext cx="12097604" cy="41052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19"/>
                </a:lnSpc>
              </a:pPr>
              <a:r>
                <a:rPr lang="en-US" sz="3784" dirty="0">
                  <a:solidFill>
                    <a:srgbClr val="273755"/>
                  </a:solidFill>
                  <a:latin typeface="Montserrat Classic"/>
                </a:rPr>
                <a:t>È FINALIZZATO ALLA ACQUISIZIONE DI COMPETENZE ADATTE PER RISPONDERE ALLE ESIGENZE RICHIESTE DAL MERCATO PER OPERARE NEL MONDO DELL’ HR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03432" y="8750860"/>
            <a:ext cx="3323079" cy="15361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26" y="0"/>
            <a:ext cx="5602103" cy="10287000"/>
          </a:xfrm>
          <a:prstGeom prst="rect">
            <a:avLst/>
          </a:prstGeom>
          <a:solidFill>
            <a:srgbClr val="FF914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0187" r="30187"/>
          <a:stretch>
            <a:fillRect/>
          </a:stretch>
        </p:blipFill>
        <p:spPr>
          <a:xfrm>
            <a:off x="-9843" y="666750"/>
            <a:ext cx="4749313" cy="89535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327559" y="1432636"/>
            <a:ext cx="9957898" cy="2625489"/>
            <a:chOff x="0" y="0"/>
            <a:chExt cx="13277198" cy="3500652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3277198" cy="23596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67"/>
                </a:lnSpc>
              </a:pPr>
              <a:r>
                <a:rPr lang="en-US" sz="5806" dirty="0">
                  <a:solidFill>
                    <a:srgbClr val="273755"/>
                  </a:solidFill>
                  <a:latin typeface="Montserrat Classic"/>
                </a:rPr>
                <a:t>IL TEAM DI EVOFORM CONSULTING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750592"/>
              <a:ext cx="11200608" cy="75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54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327559" y="3721369"/>
            <a:ext cx="11462456" cy="2444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34"/>
              </a:lnSpc>
              <a:spcBef>
                <a:spcPct val="0"/>
              </a:spcBef>
            </a:pPr>
            <a:r>
              <a:rPr lang="en-US" sz="3453" dirty="0">
                <a:solidFill>
                  <a:srgbClr val="273755"/>
                </a:solidFill>
                <a:latin typeface="Montserrat Classic"/>
              </a:rPr>
              <a:t> 5 PSICOLOGI DEL LAVORO</a:t>
            </a:r>
          </a:p>
          <a:p>
            <a:pPr>
              <a:lnSpc>
                <a:spcPts val="4834"/>
              </a:lnSpc>
              <a:spcBef>
                <a:spcPct val="0"/>
              </a:spcBef>
            </a:pPr>
            <a:r>
              <a:rPr lang="en-US" sz="3453" dirty="0">
                <a:solidFill>
                  <a:srgbClr val="273755"/>
                </a:solidFill>
                <a:latin typeface="Montserrat Classic"/>
              </a:rPr>
              <a:t> 4 INGEGNERI E 4 TECNICI</a:t>
            </a:r>
          </a:p>
          <a:p>
            <a:pPr>
              <a:lnSpc>
                <a:spcPts val="4834"/>
              </a:lnSpc>
              <a:spcBef>
                <a:spcPct val="0"/>
              </a:spcBef>
            </a:pPr>
            <a:r>
              <a:rPr lang="en-US" sz="3453" dirty="0">
                <a:solidFill>
                  <a:srgbClr val="273755"/>
                </a:solidFill>
                <a:latin typeface="Montserrat Classic"/>
              </a:rPr>
              <a:t> 3 DOCENTI DI LINGUE</a:t>
            </a:r>
          </a:p>
          <a:p>
            <a:pPr>
              <a:lnSpc>
                <a:spcPts val="4834"/>
              </a:lnSpc>
              <a:spcBef>
                <a:spcPct val="0"/>
              </a:spcBef>
            </a:pPr>
            <a:r>
              <a:rPr lang="en-US" sz="3453" dirty="0">
                <a:solidFill>
                  <a:srgbClr val="273755"/>
                </a:solidFill>
                <a:latin typeface="Montserrat Classic"/>
              </a:rPr>
              <a:t> 1 SEGRETARIA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35104" y="145562"/>
            <a:ext cx="3323079" cy="15361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295505">
            <a:off x="5414363" y="6031180"/>
            <a:ext cx="2173831" cy="160468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618405" y="7319435"/>
            <a:ext cx="11462456" cy="624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273755"/>
                </a:solidFill>
                <a:latin typeface="Montserrat Classic"/>
              </a:rPr>
              <a:t>20 DOCENTI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258300"/>
            <a:ext cx="18288000" cy="1535687"/>
          </a:xfrm>
          <a:prstGeom prst="rect">
            <a:avLst/>
          </a:prstGeom>
          <a:solidFill>
            <a:srgbClr val="FF914D"/>
          </a:solidFill>
        </p:spPr>
      </p:sp>
      <p:grpSp>
        <p:nvGrpSpPr>
          <p:cNvPr id="3" name="Group 3"/>
          <p:cNvGrpSpPr/>
          <p:nvPr/>
        </p:nvGrpSpPr>
        <p:grpSpPr>
          <a:xfrm>
            <a:off x="-2141597" y="177081"/>
            <a:ext cx="18063557" cy="1740624"/>
            <a:chOff x="0" y="0"/>
            <a:chExt cx="24084742" cy="2320832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24084742" cy="1179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67"/>
                </a:lnSpc>
              </a:pPr>
              <a:r>
                <a:rPr lang="en-US" sz="5806" dirty="0">
                  <a:solidFill>
                    <a:srgbClr val="273755"/>
                  </a:solidFill>
                  <a:latin typeface="Montserrat Classic"/>
                </a:rPr>
                <a:t>IL TEAM DI EVOFORM CONSULTING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570773"/>
              <a:ext cx="20317823" cy="75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54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64921" y="49055"/>
            <a:ext cx="3323079" cy="15361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t="10307" b="10307"/>
          <a:stretch>
            <a:fillRect/>
          </a:stretch>
        </p:blipFill>
        <p:spPr>
          <a:xfrm>
            <a:off x="3721130" y="1486495"/>
            <a:ext cx="9143779" cy="50279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295505">
            <a:off x="1360337" y="7277859"/>
            <a:ext cx="1086916" cy="80234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561792" y="7609545"/>
            <a:ext cx="11462456" cy="624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273755"/>
                </a:solidFill>
                <a:latin typeface="Montserrat Classic"/>
              </a:rPr>
              <a:t>20 DOCENTI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869470" y="6769511"/>
            <a:ext cx="8745730" cy="2381152"/>
            <a:chOff x="0" y="0"/>
            <a:chExt cx="11660973" cy="317486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11660973" cy="2410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26"/>
                </a:lnSpc>
              </a:pPr>
              <a:r>
                <a:rPr lang="en-US" sz="3938">
                  <a:solidFill>
                    <a:srgbClr val="273755"/>
                  </a:solidFill>
                  <a:latin typeface="Montserrat Classic"/>
                </a:rPr>
                <a:t>OLTRE</a:t>
              </a:r>
            </a:p>
            <a:p>
              <a:pPr algn="ctr">
                <a:lnSpc>
                  <a:spcPts val="4726"/>
                </a:lnSpc>
              </a:pPr>
              <a:r>
                <a:rPr lang="en-US" sz="3938">
                  <a:solidFill>
                    <a:srgbClr val="273755"/>
                  </a:solidFill>
                  <a:latin typeface="Montserrat Classic"/>
                </a:rPr>
                <a:t>3.000 ORE ANNUE FORMAZIONE EROGATA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663356"/>
              <a:ext cx="9837165" cy="511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89"/>
                </a:lnSpc>
              </a:pPr>
              <a:endParaRPr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295505">
            <a:off x="7749562" y="7284575"/>
            <a:ext cx="1086916" cy="8023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-12213"/>
            <a:ext cx="18288000" cy="2711130"/>
            <a:chOff x="844277" y="-16284"/>
            <a:chExt cx="24383999" cy="4112680"/>
          </a:xfrm>
        </p:grpSpPr>
        <p:sp>
          <p:nvSpPr>
            <p:cNvPr id="4" name="AutoShape 4"/>
            <p:cNvSpPr/>
            <p:nvPr/>
          </p:nvSpPr>
          <p:spPr>
            <a:xfrm>
              <a:off x="844277" y="-16284"/>
              <a:ext cx="24383999" cy="3062959"/>
            </a:xfrm>
            <a:prstGeom prst="rect">
              <a:avLst/>
            </a:prstGeom>
            <a:solidFill>
              <a:srgbClr val="FF914D"/>
            </a:solidFill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698025" y="889933"/>
              <a:ext cx="18676502" cy="1196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59"/>
                </a:lnSpc>
              </a:pPr>
              <a:r>
                <a:rPr lang="en-US" sz="6600" dirty="0">
                  <a:solidFill>
                    <a:srgbClr val="F9FCFF"/>
                  </a:solidFill>
                  <a:latin typeface="Montserrat Classic"/>
                </a:rPr>
                <a:t>LE ATTIVITA'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6313442" y="3838344"/>
              <a:ext cx="5989414" cy="258052"/>
            </a:xfrm>
            <a:prstGeom prst="rect">
              <a:avLst/>
            </a:prstGeom>
            <a:solidFill>
              <a:srgbClr val="DBA88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4005061" y="3390788"/>
            <a:ext cx="15333173" cy="7025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dirty="0" err="1">
                <a:solidFill>
                  <a:srgbClr val="273755"/>
                </a:solidFill>
                <a:latin typeface="Montserrat Classic"/>
              </a:rPr>
              <a:t>Formazione</a:t>
            </a:r>
            <a:endParaRPr lang="en-US" sz="3600" dirty="0">
              <a:solidFill>
                <a:srgbClr val="273755"/>
              </a:solidFill>
              <a:latin typeface="Montserrat Classic"/>
            </a:endParaRPr>
          </a:p>
          <a:p>
            <a:pPr>
              <a:lnSpc>
                <a:spcPts val="5040"/>
              </a:lnSpc>
            </a:pPr>
            <a:r>
              <a:rPr lang="en-US" sz="3600" dirty="0" err="1">
                <a:solidFill>
                  <a:srgbClr val="273755"/>
                </a:solidFill>
                <a:latin typeface="Montserrat Classic"/>
              </a:rPr>
              <a:t>Selezione</a:t>
            </a:r>
            <a:r>
              <a:rPr lang="en-US" sz="3600" dirty="0">
                <a:solidFill>
                  <a:srgbClr val="273755"/>
                </a:solidFill>
                <a:latin typeface="Montserrat Classic"/>
              </a:rPr>
              <a:t> del personale</a:t>
            </a:r>
          </a:p>
          <a:p>
            <a:pPr>
              <a:lnSpc>
                <a:spcPts val="5040"/>
              </a:lnSpc>
            </a:pPr>
            <a:r>
              <a:rPr lang="en-US" sz="3600" dirty="0">
                <a:solidFill>
                  <a:srgbClr val="273755"/>
                </a:solidFill>
                <a:latin typeface="Montserrat Classic"/>
              </a:rPr>
              <a:t>Coaching</a:t>
            </a:r>
          </a:p>
          <a:p>
            <a:pPr>
              <a:lnSpc>
                <a:spcPts val="5040"/>
              </a:lnSpc>
            </a:pPr>
            <a:r>
              <a:rPr lang="en-US" sz="3600" dirty="0" err="1">
                <a:solidFill>
                  <a:srgbClr val="273755"/>
                </a:solidFill>
                <a:latin typeface="Montserrat Classic"/>
              </a:rPr>
              <a:t>Consulenza</a:t>
            </a:r>
            <a:r>
              <a:rPr lang="en-US" sz="3600" dirty="0">
                <a:solidFill>
                  <a:srgbClr val="273755"/>
                </a:solidFill>
                <a:latin typeface="Montserrat Classic"/>
              </a:rPr>
              <a:t> </a:t>
            </a:r>
            <a:r>
              <a:rPr lang="en-US" sz="3600" dirty="0" err="1">
                <a:solidFill>
                  <a:srgbClr val="273755"/>
                </a:solidFill>
                <a:latin typeface="Montserrat Classic"/>
              </a:rPr>
              <a:t>organizzativa</a:t>
            </a:r>
            <a:endParaRPr lang="en-US" sz="3600" dirty="0">
              <a:solidFill>
                <a:srgbClr val="273755"/>
              </a:solidFill>
              <a:latin typeface="Montserrat Classic"/>
            </a:endParaRPr>
          </a:p>
          <a:p>
            <a:pPr>
              <a:lnSpc>
                <a:spcPts val="5040"/>
              </a:lnSpc>
            </a:pPr>
            <a:r>
              <a:rPr lang="en-US" sz="3600" dirty="0" err="1">
                <a:solidFill>
                  <a:srgbClr val="273755"/>
                </a:solidFill>
                <a:latin typeface="Montserrat Classic"/>
              </a:rPr>
              <a:t>Consulenze</a:t>
            </a:r>
            <a:r>
              <a:rPr lang="en-US" sz="3600" dirty="0">
                <a:solidFill>
                  <a:srgbClr val="273755"/>
                </a:solidFill>
                <a:latin typeface="Montserrat Classic"/>
              </a:rPr>
              <a:t> </a:t>
            </a:r>
            <a:r>
              <a:rPr lang="en-US" sz="3600" dirty="0" err="1">
                <a:solidFill>
                  <a:srgbClr val="273755"/>
                </a:solidFill>
                <a:latin typeface="Montserrat Classic"/>
              </a:rPr>
              <a:t>psicologiche</a:t>
            </a:r>
            <a:r>
              <a:rPr lang="en-US" sz="3600" dirty="0">
                <a:solidFill>
                  <a:srgbClr val="273755"/>
                </a:solidFill>
                <a:latin typeface="Montserrat Classic"/>
              </a:rPr>
              <a:t> a </a:t>
            </a:r>
            <a:r>
              <a:rPr lang="en-US" sz="3600" dirty="0" err="1">
                <a:solidFill>
                  <a:srgbClr val="273755"/>
                </a:solidFill>
                <a:latin typeface="Montserrat Classic"/>
              </a:rPr>
              <a:t>privati</a:t>
            </a:r>
            <a:endParaRPr lang="en-US" sz="3600" dirty="0">
              <a:solidFill>
                <a:srgbClr val="273755"/>
              </a:solidFill>
              <a:latin typeface="Montserrat Classic"/>
            </a:endParaRPr>
          </a:p>
          <a:p>
            <a:pPr>
              <a:lnSpc>
                <a:spcPts val="5040"/>
              </a:lnSpc>
            </a:pPr>
            <a:r>
              <a:rPr lang="en-US" sz="3600" dirty="0" err="1">
                <a:solidFill>
                  <a:srgbClr val="273755"/>
                </a:solidFill>
                <a:latin typeface="Montserrat Classic"/>
              </a:rPr>
              <a:t>Valutazione</a:t>
            </a:r>
            <a:r>
              <a:rPr lang="en-US" sz="3600" dirty="0">
                <a:solidFill>
                  <a:srgbClr val="273755"/>
                </a:solidFill>
                <a:latin typeface="Montserrat Classic"/>
              </a:rPr>
              <a:t> </a:t>
            </a:r>
            <a:r>
              <a:rPr lang="en-US" sz="3600" dirty="0" err="1">
                <a:solidFill>
                  <a:srgbClr val="273755"/>
                </a:solidFill>
                <a:latin typeface="Montserrat Classic"/>
              </a:rPr>
              <a:t>rischio</a:t>
            </a:r>
            <a:r>
              <a:rPr lang="en-US" sz="3600" dirty="0">
                <a:solidFill>
                  <a:srgbClr val="273755"/>
                </a:solidFill>
                <a:latin typeface="Montserrat Classic"/>
              </a:rPr>
              <a:t> stress </a:t>
            </a:r>
            <a:r>
              <a:rPr lang="en-US" sz="3600" dirty="0" err="1">
                <a:solidFill>
                  <a:srgbClr val="273755"/>
                </a:solidFill>
                <a:latin typeface="Montserrat Classic"/>
              </a:rPr>
              <a:t>lavoro</a:t>
            </a:r>
            <a:r>
              <a:rPr lang="en-US" sz="3600" dirty="0">
                <a:solidFill>
                  <a:srgbClr val="273755"/>
                </a:solidFill>
                <a:latin typeface="Montserrat Classic"/>
              </a:rPr>
              <a:t>- </a:t>
            </a:r>
            <a:r>
              <a:rPr lang="en-US" sz="3600" dirty="0" err="1">
                <a:solidFill>
                  <a:srgbClr val="273755"/>
                </a:solidFill>
                <a:latin typeface="Montserrat Classic"/>
              </a:rPr>
              <a:t>correlato</a:t>
            </a:r>
            <a:endParaRPr lang="en-US" sz="3600" dirty="0">
              <a:solidFill>
                <a:srgbClr val="273755"/>
              </a:solidFill>
              <a:latin typeface="Montserrat Classic"/>
            </a:endParaRPr>
          </a:p>
          <a:p>
            <a:pPr>
              <a:lnSpc>
                <a:spcPts val="5040"/>
              </a:lnSpc>
            </a:pPr>
            <a:r>
              <a:rPr lang="en-US" sz="3600" dirty="0" err="1">
                <a:solidFill>
                  <a:srgbClr val="273755"/>
                </a:solidFill>
                <a:latin typeface="Montserrat Classic"/>
              </a:rPr>
              <a:t>Formazione</a:t>
            </a:r>
            <a:r>
              <a:rPr lang="en-US" sz="3600" dirty="0">
                <a:solidFill>
                  <a:srgbClr val="273755"/>
                </a:solidFill>
                <a:latin typeface="Montserrat Classic"/>
              </a:rPr>
              <a:t> </a:t>
            </a:r>
            <a:r>
              <a:rPr lang="en-US" sz="3600" dirty="0" err="1">
                <a:solidFill>
                  <a:srgbClr val="273755"/>
                </a:solidFill>
                <a:latin typeface="Montserrat Classic"/>
              </a:rPr>
              <a:t>finanziata</a:t>
            </a:r>
            <a:endParaRPr lang="en-US" sz="3600" dirty="0">
              <a:solidFill>
                <a:srgbClr val="273755"/>
              </a:solidFill>
              <a:latin typeface="Montserrat Classic"/>
            </a:endParaRPr>
          </a:p>
          <a:p>
            <a:pPr>
              <a:lnSpc>
                <a:spcPts val="5040"/>
              </a:lnSpc>
            </a:pPr>
            <a:r>
              <a:rPr lang="en-US" sz="3600" dirty="0">
                <a:solidFill>
                  <a:srgbClr val="273755"/>
                </a:solidFill>
                <a:latin typeface="Montserrat Classic"/>
              </a:rPr>
              <a:t>Outplacement</a:t>
            </a:r>
          </a:p>
          <a:p>
            <a:pPr>
              <a:lnSpc>
                <a:spcPts val="5040"/>
              </a:lnSpc>
            </a:pPr>
            <a:endParaRPr lang="en-US" sz="3600" dirty="0">
              <a:solidFill>
                <a:srgbClr val="273755"/>
              </a:solidFill>
              <a:latin typeface="Montserrat Classic"/>
            </a:endParaRPr>
          </a:p>
          <a:p>
            <a:pPr>
              <a:lnSpc>
                <a:spcPts val="5040"/>
              </a:lnSpc>
            </a:pPr>
            <a:endParaRPr lang="en-US" sz="3600" dirty="0">
              <a:solidFill>
                <a:srgbClr val="273755"/>
              </a:solidFill>
              <a:latin typeface="Montserrat Classic"/>
            </a:endParaRPr>
          </a:p>
          <a:p>
            <a:pPr>
              <a:lnSpc>
                <a:spcPts val="5040"/>
              </a:lnSpc>
            </a:pPr>
            <a:endParaRPr lang="en-US" sz="3600" dirty="0">
              <a:solidFill>
                <a:srgbClr val="273755"/>
              </a:solidFill>
              <a:latin typeface="Montserrat Classic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64921" y="2066065"/>
            <a:ext cx="3323079" cy="15361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12317" t="1636"/>
          <a:stretch>
            <a:fillRect/>
          </a:stretch>
        </p:blipFill>
        <p:spPr>
          <a:xfrm>
            <a:off x="0" y="2006928"/>
            <a:ext cx="3733800" cy="82800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8288000" cy="2710802"/>
            <a:chOff x="-8095866" y="62666"/>
            <a:chExt cx="32586503" cy="4033730"/>
          </a:xfrm>
        </p:grpSpPr>
        <p:sp>
          <p:nvSpPr>
            <p:cNvPr id="4" name="AutoShape 4"/>
            <p:cNvSpPr/>
            <p:nvPr/>
          </p:nvSpPr>
          <p:spPr>
            <a:xfrm>
              <a:off x="-8095866" y="62666"/>
              <a:ext cx="32586503" cy="3005207"/>
            </a:xfrm>
            <a:prstGeom prst="rect">
              <a:avLst/>
            </a:prstGeom>
            <a:solidFill>
              <a:srgbClr val="FF914D"/>
            </a:solidFill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060209" y="799559"/>
              <a:ext cx="18676501" cy="1335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59"/>
                </a:lnSpc>
              </a:pPr>
              <a:r>
                <a:rPr lang="en-US" sz="6600" dirty="0">
                  <a:solidFill>
                    <a:srgbClr val="F9FCFF"/>
                  </a:solidFill>
                  <a:latin typeface="Montserrat Classic"/>
                </a:rPr>
                <a:t>RAPPORTO DI LAVORO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6313442" y="3838344"/>
              <a:ext cx="5989414" cy="258052"/>
            </a:xfrm>
            <a:prstGeom prst="rect">
              <a:avLst/>
            </a:prstGeom>
            <a:solidFill>
              <a:srgbClr val="DBA888"/>
            </a:solidFill>
          </p:spPr>
          <p:txBody>
            <a:bodyPr/>
            <a:lstStyle/>
            <a:p>
              <a:endParaRPr lang="it-IT"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257800" y="4838700"/>
            <a:ext cx="10015739" cy="1852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dirty="0">
                <a:solidFill>
                  <a:srgbClr val="273755"/>
                </a:solidFill>
                <a:latin typeface="Montserrat Classic"/>
              </a:rPr>
              <a:t>E’ UNA RELAZIONE TRA LAVORATORE E </a:t>
            </a:r>
            <a:br>
              <a:rPr lang="en-US" sz="3600" dirty="0">
                <a:solidFill>
                  <a:srgbClr val="273755"/>
                </a:solidFill>
                <a:latin typeface="Montserrat Classic"/>
              </a:rPr>
            </a:br>
            <a:r>
              <a:rPr lang="en-US" sz="3600" dirty="0">
                <a:solidFill>
                  <a:srgbClr val="273755"/>
                </a:solidFill>
                <a:latin typeface="Montserrat Classic"/>
              </a:rPr>
              <a:t>DATORE DI LAVORO.</a:t>
            </a:r>
            <a:br>
              <a:rPr lang="en-US" sz="3600" dirty="0">
                <a:solidFill>
                  <a:srgbClr val="273755"/>
                </a:solidFill>
                <a:latin typeface="Montserrat Classic"/>
              </a:rPr>
            </a:br>
            <a:r>
              <a:rPr lang="en-US" sz="3600" dirty="0">
                <a:solidFill>
                  <a:srgbClr val="273755"/>
                </a:solidFill>
                <a:latin typeface="Montserrat Classic"/>
              </a:rPr>
              <a:t>IMPLICA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61607" y="2021257"/>
            <a:ext cx="3323079" cy="15361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12317" t="1636"/>
          <a:stretch>
            <a:fillRect/>
          </a:stretch>
        </p:blipFill>
        <p:spPr>
          <a:xfrm>
            <a:off x="1" y="2019600"/>
            <a:ext cx="3733800" cy="82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9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9878" y="0"/>
            <a:ext cx="18288000" cy="2710800"/>
            <a:chOff x="845140" y="0"/>
            <a:chExt cx="25200023" cy="4132492"/>
          </a:xfrm>
        </p:grpSpPr>
        <p:sp>
          <p:nvSpPr>
            <p:cNvPr id="4" name="AutoShape 4"/>
            <p:cNvSpPr/>
            <p:nvPr/>
          </p:nvSpPr>
          <p:spPr>
            <a:xfrm>
              <a:off x="845140" y="0"/>
              <a:ext cx="25200023" cy="3078789"/>
            </a:xfrm>
            <a:prstGeom prst="rect">
              <a:avLst/>
            </a:prstGeom>
            <a:solidFill>
              <a:srgbClr val="FF914D"/>
            </a:solidFill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106900" y="725107"/>
              <a:ext cx="18676502" cy="1368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59"/>
                </a:lnSpc>
              </a:pPr>
              <a:r>
                <a:rPr lang="en-US" sz="6600" dirty="0">
                  <a:solidFill>
                    <a:srgbClr val="F9FCFF"/>
                  </a:solidFill>
                  <a:latin typeface="Montserrat Classic"/>
                </a:rPr>
                <a:t>CLIENTI &amp; COLLABORAZIONI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7083762" y="3874440"/>
              <a:ext cx="5989413" cy="258052"/>
            </a:xfrm>
            <a:prstGeom prst="rect">
              <a:avLst/>
            </a:prstGeom>
            <a:solidFill>
              <a:srgbClr val="DBA888"/>
            </a:solidFill>
          </p:spPr>
          <p:txBody>
            <a:bodyPr/>
            <a:lstStyle/>
            <a:p>
              <a:endParaRPr lang="it-IT"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486400" y="4560809"/>
            <a:ext cx="15333173" cy="3184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dirty="0" err="1">
                <a:solidFill>
                  <a:srgbClr val="273755"/>
                </a:solidFill>
                <a:latin typeface="Montserrat Classic"/>
              </a:rPr>
              <a:t>Aziende</a:t>
            </a:r>
            <a:r>
              <a:rPr lang="en-US" sz="3600" dirty="0">
                <a:solidFill>
                  <a:srgbClr val="273755"/>
                </a:solidFill>
                <a:latin typeface="Montserrat Classic"/>
              </a:rPr>
              <a:t> private e </a:t>
            </a:r>
            <a:r>
              <a:rPr lang="en-US" sz="3600" dirty="0" err="1">
                <a:solidFill>
                  <a:srgbClr val="273755"/>
                </a:solidFill>
                <a:latin typeface="Montserrat Classic"/>
              </a:rPr>
              <a:t>pubbliche</a:t>
            </a:r>
            <a:r>
              <a:rPr lang="en-US" sz="3600" dirty="0">
                <a:solidFill>
                  <a:srgbClr val="273755"/>
                </a:solidFill>
                <a:latin typeface="Montserrat Classic"/>
              </a:rPr>
              <a:t>: </a:t>
            </a:r>
            <a:r>
              <a:rPr lang="en-US" sz="3600" dirty="0" err="1">
                <a:solidFill>
                  <a:srgbClr val="273755"/>
                </a:solidFill>
                <a:latin typeface="Montserrat Classic"/>
              </a:rPr>
              <a:t>pruduttive</a:t>
            </a:r>
            <a:r>
              <a:rPr lang="en-US" sz="3600" dirty="0">
                <a:solidFill>
                  <a:srgbClr val="273755"/>
                </a:solidFill>
                <a:latin typeface="Montserrat Classic"/>
              </a:rPr>
              <a:t> e di </a:t>
            </a:r>
            <a:r>
              <a:rPr lang="en-US" sz="3600" dirty="0" err="1">
                <a:solidFill>
                  <a:srgbClr val="273755"/>
                </a:solidFill>
                <a:latin typeface="Montserrat Classic"/>
              </a:rPr>
              <a:t>servizi</a:t>
            </a:r>
            <a:endParaRPr lang="en-US" sz="3600" dirty="0">
              <a:solidFill>
                <a:srgbClr val="273755"/>
              </a:solidFill>
              <a:latin typeface="Montserrat Classic"/>
            </a:endParaRPr>
          </a:p>
          <a:p>
            <a:pPr>
              <a:lnSpc>
                <a:spcPts val="5040"/>
              </a:lnSpc>
            </a:pPr>
            <a:endParaRPr lang="en-US" sz="3600" dirty="0">
              <a:solidFill>
                <a:srgbClr val="273755"/>
              </a:solidFill>
              <a:latin typeface="Montserrat Classic"/>
            </a:endParaRPr>
          </a:p>
          <a:p>
            <a:pPr>
              <a:lnSpc>
                <a:spcPts val="5040"/>
              </a:lnSpc>
            </a:pPr>
            <a:r>
              <a:rPr lang="en-US" sz="3600" dirty="0" err="1">
                <a:solidFill>
                  <a:srgbClr val="273755"/>
                </a:solidFill>
                <a:latin typeface="Montserrat Classic"/>
              </a:rPr>
              <a:t>Scuole</a:t>
            </a:r>
            <a:endParaRPr lang="en-US" sz="3600" dirty="0">
              <a:solidFill>
                <a:srgbClr val="273755"/>
              </a:solidFill>
              <a:latin typeface="Montserrat Classic"/>
            </a:endParaRPr>
          </a:p>
          <a:p>
            <a:pPr>
              <a:lnSpc>
                <a:spcPts val="5040"/>
              </a:lnSpc>
            </a:pPr>
            <a:endParaRPr lang="en-US" sz="3600" dirty="0">
              <a:solidFill>
                <a:srgbClr val="273755"/>
              </a:solidFill>
              <a:latin typeface="Montserrat Classic"/>
            </a:endParaRPr>
          </a:p>
          <a:p>
            <a:pPr>
              <a:lnSpc>
                <a:spcPts val="5040"/>
              </a:lnSpc>
            </a:pPr>
            <a:r>
              <a:rPr lang="en-US" sz="3600" dirty="0" err="1">
                <a:solidFill>
                  <a:srgbClr val="273755"/>
                </a:solidFill>
                <a:latin typeface="Montserrat Classic"/>
              </a:rPr>
              <a:t>Privati</a:t>
            </a:r>
            <a:endParaRPr lang="en-US" sz="3600" dirty="0">
              <a:solidFill>
                <a:srgbClr val="273755"/>
              </a:solidFill>
              <a:latin typeface="Montserrat Classic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45043" y="2014630"/>
            <a:ext cx="3323079" cy="15361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25377" t="1322" r="33499" b="661"/>
          <a:stretch>
            <a:fillRect/>
          </a:stretch>
        </p:blipFill>
        <p:spPr>
          <a:xfrm>
            <a:off x="17356" y="2095500"/>
            <a:ext cx="4346599" cy="8191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64921" y="1909655"/>
            <a:ext cx="3323079" cy="153614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38046" r="32505"/>
          <a:stretch>
            <a:fillRect/>
          </a:stretch>
        </p:blipFill>
        <p:spPr>
          <a:xfrm>
            <a:off x="-33708" y="1959212"/>
            <a:ext cx="4549667" cy="8327788"/>
          </a:xfrm>
          <a:prstGeom prst="rect">
            <a:avLst/>
          </a:prstGeom>
        </p:spPr>
      </p:pic>
      <p:grpSp>
        <p:nvGrpSpPr>
          <p:cNvPr id="23" name="Group 3">
            <a:extLst>
              <a:ext uri="{FF2B5EF4-FFF2-40B4-BE49-F238E27FC236}">
                <a16:creationId xmlns:a16="http://schemas.microsoft.com/office/drawing/2014/main" id="{2C2F1EFA-E813-4ED2-A97E-338C496DE14A}"/>
              </a:ext>
            </a:extLst>
          </p:cNvPr>
          <p:cNvGrpSpPr/>
          <p:nvPr/>
        </p:nvGrpSpPr>
        <p:grpSpPr>
          <a:xfrm>
            <a:off x="0" y="-60388"/>
            <a:ext cx="18288000" cy="2019600"/>
            <a:chOff x="0" y="-4"/>
            <a:chExt cx="26105205" cy="3611666"/>
          </a:xfrm>
        </p:grpSpPr>
        <p:sp>
          <p:nvSpPr>
            <p:cNvPr id="24" name="AutoShape 4">
              <a:extLst>
                <a:ext uri="{FF2B5EF4-FFF2-40B4-BE49-F238E27FC236}">
                  <a16:creationId xmlns:a16="http://schemas.microsoft.com/office/drawing/2014/main" id="{A720281B-E0DA-4666-BE32-56D8228BA05B}"/>
                </a:ext>
              </a:extLst>
            </p:cNvPr>
            <p:cNvSpPr/>
            <p:nvPr/>
          </p:nvSpPr>
          <p:spPr>
            <a:xfrm>
              <a:off x="0" y="-4"/>
              <a:ext cx="26105205" cy="3611666"/>
            </a:xfrm>
            <a:prstGeom prst="rect">
              <a:avLst/>
            </a:prstGeom>
            <a:solidFill>
              <a:srgbClr val="FF914D"/>
            </a:solidFill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F5F46FF8-1E45-4A6B-8246-31C25596A0C2}"/>
                </a:ext>
              </a:extLst>
            </p:cNvPr>
            <p:cNvSpPr txBox="1"/>
            <p:nvPr/>
          </p:nvSpPr>
          <p:spPr>
            <a:xfrm>
              <a:off x="3714352" y="156187"/>
              <a:ext cx="18676503" cy="3210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59"/>
                </a:lnSpc>
              </a:pPr>
              <a:r>
                <a:rPr lang="en-US" sz="6600" dirty="0">
                  <a:solidFill>
                    <a:srgbClr val="F9FCFF"/>
                  </a:solidFill>
                  <a:latin typeface="Montserrat Classic"/>
                </a:rPr>
                <a:t>AMMINISTRAZIONE DEL PERSONALE</a:t>
              </a:r>
            </a:p>
          </p:txBody>
        </p:sp>
      </p:grp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90BA5181-2C63-458B-B9C1-670F97451244}"/>
              </a:ext>
            </a:extLst>
          </p:cNvPr>
          <p:cNvGrpSpPr/>
          <p:nvPr/>
        </p:nvGrpSpPr>
        <p:grpSpPr>
          <a:xfrm>
            <a:off x="13145292" y="4211555"/>
            <a:ext cx="4983976" cy="4894346"/>
            <a:chOff x="13217521" y="4223947"/>
            <a:chExt cx="4984533" cy="5472024"/>
          </a:xfrm>
        </p:grpSpPr>
        <p:pic>
          <p:nvPicPr>
            <p:cNvPr id="28" name="Elemento grafico 27">
              <a:extLst>
                <a:ext uri="{FF2B5EF4-FFF2-40B4-BE49-F238E27FC236}">
                  <a16:creationId xmlns:a16="http://schemas.microsoft.com/office/drawing/2014/main" id="{DDA1446D-2D1B-4A7F-8579-50A21F3CD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303321" y="5942962"/>
              <a:ext cx="2128776" cy="2128776"/>
            </a:xfrm>
            <a:prstGeom prst="rect">
              <a:avLst/>
            </a:prstGeom>
          </p:spPr>
        </p:pic>
        <p:pic>
          <p:nvPicPr>
            <p:cNvPr id="30" name="Elemento grafico 29">
              <a:extLst>
                <a:ext uri="{FF2B5EF4-FFF2-40B4-BE49-F238E27FC236}">
                  <a16:creationId xmlns:a16="http://schemas.microsoft.com/office/drawing/2014/main" id="{CFB1F93C-C934-4757-8FED-7478D394E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075003" y="5254316"/>
              <a:ext cx="2128776" cy="2128776"/>
            </a:xfrm>
            <a:prstGeom prst="rect">
              <a:avLst/>
            </a:prstGeom>
          </p:spPr>
        </p:pic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799E7514-0226-4FE1-81D2-8801E9F0A2FF}"/>
                </a:ext>
              </a:extLst>
            </p:cNvPr>
            <p:cNvSpPr/>
            <p:nvPr/>
          </p:nvSpPr>
          <p:spPr>
            <a:xfrm>
              <a:off x="13423366" y="4714360"/>
              <a:ext cx="4572843" cy="4483215"/>
            </a:xfrm>
            <a:prstGeom prst="ellipse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9" name="Elemento grafico 38">
              <a:extLst>
                <a:ext uri="{FF2B5EF4-FFF2-40B4-BE49-F238E27FC236}">
                  <a16:creationId xmlns:a16="http://schemas.microsoft.com/office/drawing/2014/main" id="{8CFEB673-E4C1-4791-9F83-976DF9798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385426" y="5461906"/>
              <a:ext cx="816628" cy="816628"/>
            </a:xfrm>
            <a:prstGeom prst="rect">
              <a:avLst/>
            </a:prstGeom>
          </p:spPr>
        </p:pic>
        <p:pic>
          <p:nvPicPr>
            <p:cNvPr id="41" name="Elemento grafico 40">
              <a:extLst>
                <a:ext uri="{FF2B5EF4-FFF2-40B4-BE49-F238E27FC236}">
                  <a16:creationId xmlns:a16="http://schemas.microsoft.com/office/drawing/2014/main" id="{CFFBC3DD-5F45-4883-BFC5-03530AB82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5303321" y="4223947"/>
              <a:ext cx="915698" cy="915698"/>
            </a:xfrm>
            <a:prstGeom prst="rect">
              <a:avLst/>
            </a:prstGeom>
          </p:spPr>
        </p:pic>
        <p:pic>
          <p:nvPicPr>
            <p:cNvPr id="33" name="Elemento grafico 32">
              <a:extLst>
                <a:ext uri="{FF2B5EF4-FFF2-40B4-BE49-F238E27FC236}">
                  <a16:creationId xmlns:a16="http://schemas.microsoft.com/office/drawing/2014/main" id="{4BC7C5B0-9BBB-4A51-843E-5E8129E4D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7157605" y="7845244"/>
              <a:ext cx="850430" cy="850430"/>
            </a:xfrm>
            <a:prstGeom prst="rect">
              <a:avLst/>
            </a:prstGeom>
          </p:spPr>
        </p:pic>
        <p:pic>
          <p:nvPicPr>
            <p:cNvPr id="44" name="Elemento grafico 43">
              <a:extLst>
                <a:ext uri="{FF2B5EF4-FFF2-40B4-BE49-F238E27FC236}">
                  <a16:creationId xmlns:a16="http://schemas.microsoft.com/office/drawing/2014/main" id="{74FAB01C-35E7-4F23-96B6-140655F03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3286182" y="5386257"/>
              <a:ext cx="967927" cy="967927"/>
            </a:xfrm>
            <a:prstGeom prst="rect">
              <a:avLst/>
            </a:prstGeom>
          </p:spPr>
        </p:pic>
        <p:pic>
          <p:nvPicPr>
            <p:cNvPr id="48" name="Elemento grafico 47">
              <a:extLst>
                <a:ext uri="{FF2B5EF4-FFF2-40B4-BE49-F238E27FC236}">
                  <a16:creationId xmlns:a16="http://schemas.microsoft.com/office/drawing/2014/main" id="{8494765F-924A-466F-8C38-2E7F82EA2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3217521" y="7499921"/>
              <a:ext cx="967927" cy="967927"/>
            </a:xfrm>
            <a:prstGeom prst="rect">
              <a:avLst/>
            </a:prstGeom>
          </p:spPr>
        </p:pic>
        <p:pic>
          <p:nvPicPr>
            <p:cNvPr id="50" name="Elemento grafico 49">
              <a:extLst>
                <a:ext uri="{FF2B5EF4-FFF2-40B4-BE49-F238E27FC236}">
                  <a16:creationId xmlns:a16="http://schemas.microsoft.com/office/drawing/2014/main" id="{195B1788-ECF7-47B6-B186-281735994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5180751" y="8699179"/>
              <a:ext cx="996792" cy="996792"/>
            </a:xfrm>
            <a:prstGeom prst="rect">
              <a:avLst/>
            </a:prstGeom>
          </p:spPr>
        </p:pic>
      </p:grp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A6A43E-70DF-4E1D-9F06-8CC07EF2A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965" y="3820878"/>
            <a:ext cx="8349327" cy="4250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/>
              <a:t>Responsabile HR                Lavoratore </a:t>
            </a:r>
          </a:p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r>
              <a:rPr lang="it-IT" sz="3600" dirty="0"/>
              <a:t>HR         Ufficio           HR             Lavoratore 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BB9C6AC8-E3F9-4B6D-A08C-EFE1A6C0B093}"/>
              </a:ext>
            </a:extLst>
          </p:cNvPr>
          <p:cNvCxnSpPr>
            <a:cxnSpLocks/>
          </p:cNvCxnSpPr>
          <p:nvPr/>
        </p:nvCxnSpPr>
        <p:spPr>
          <a:xfrm>
            <a:off x="8382000" y="4175011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CF2A9314-3FB9-4E83-AACB-F3D56316308C}"/>
              </a:ext>
            </a:extLst>
          </p:cNvPr>
          <p:cNvCxnSpPr>
            <a:cxnSpLocks/>
          </p:cNvCxnSpPr>
          <p:nvPr/>
        </p:nvCxnSpPr>
        <p:spPr>
          <a:xfrm>
            <a:off x="5562600" y="68199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64191DB0-3453-4097-8BA9-E844808AD23E}"/>
              </a:ext>
            </a:extLst>
          </p:cNvPr>
          <p:cNvCxnSpPr>
            <a:cxnSpLocks/>
          </p:cNvCxnSpPr>
          <p:nvPr/>
        </p:nvCxnSpPr>
        <p:spPr>
          <a:xfrm>
            <a:off x="7772400" y="681990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6FAF5723-19D2-4287-92A3-EA54B8066DF3}"/>
              </a:ext>
            </a:extLst>
          </p:cNvPr>
          <p:cNvCxnSpPr>
            <a:cxnSpLocks/>
          </p:cNvCxnSpPr>
          <p:nvPr/>
        </p:nvCxnSpPr>
        <p:spPr>
          <a:xfrm>
            <a:off x="9601200" y="681990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20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62954" y="1906504"/>
            <a:ext cx="3323079" cy="153614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38046" r="32505"/>
          <a:stretch>
            <a:fillRect/>
          </a:stretch>
        </p:blipFill>
        <p:spPr>
          <a:xfrm>
            <a:off x="1967" y="2019599"/>
            <a:ext cx="3851109" cy="8267401"/>
          </a:xfrm>
          <a:prstGeom prst="rect">
            <a:avLst/>
          </a:prstGeom>
        </p:spPr>
      </p:pic>
      <p:grpSp>
        <p:nvGrpSpPr>
          <p:cNvPr id="23" name="Group 3">
            <a:extLst>
              <a:ext uri="{FF2B5EF4-FFF2-40B4-BE49-F238E27FC236}">
                <a16:creationId xmlns:a16="http://schemas.microsoft.com/office/drawing/2014/main" id="{2C2F1EFA-E813-4ED2-A97E-338C496DE14A}"/>
              </a:ext>
            </a:extLst>
          </p:cNvPr>
          <p:cNvGrpSpPr/>
          <p:nvPr/>
        </p:nvGrpSpPr>
        <p:grpSpPr>
          <a:xfrm>
            <a:off x="0" y="-1"/>
            <a:ext cx="18288000" cy="2019600"/>
            <a:chOff x="872531" y="-2"/>
            <a:chExt cx="25200023" cy="3373175"/>
          </a:xfrm>
        </p:grpSpPr>
        <p:sp>
          <p:nvSpPr>
            <p:cNvPr id="24" name="AutoShape 4">
              <a:extLst>
                <a:ext uri="{FF2B5EF4-FFF2-40B4-BE49-F238E27FC236}">
                  <a16:creationId xmlns:a16="http://schemas.microsoft.com/office/drawing/2014/main" id="{A720281B-E0DA-4666-BE32-56D8228BA05B}"/>
                </a:ext>
              </a:extLst>
            </p:cNvPr>
            <p:cNvSpPr/>
            <p:nvPr/>
          </p:nvSpPr>
          <p:spPr>
            <a:xfrm>
              <a:off x="872531" y="-2"/>
              <a:ext cx="25200023" cy="3373175"/>
            </a:xfrm>
            <a:prstGeom prst="rect">
              <a:avLst/>
            </a:prstGeom>
            <a:solidFill>
              <a:srgbClr val="FF914D"/>
            </a:solidFill>
          </p:spPr>
        </p:sp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F5F46FF8-1E45-4A6B-8246-31C25596A0C2}"/>
                </a:ext>
              </a:extLst>
            </p:cNvPr>
            <p:cNvSpPr txBox="1"/>
            <p:nvPr/>
          </p:nvSpPr>
          <p:spPr>
            <a:xfrm>
              <a:off x="3728560" y="211433"/>
              <a:ext cx="18676502" cy="2998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59"/>
                </a:lnSpc>
              </a:pPr>
              <a:r>
                <a:rPr lang="en-US" sz="6600" dirty="0">
                  <a:solidFill>
                    <a:srgbClr val="F9FCFF"/>
                  </a:solidFill>
                  <a:latin typeface="Montserrat Classic"/>
                </a:rPr>
                <a:t>AMMINISTRAZIONE DEL PERSONALE</a:t>
              </a:r>
            </a:p>
          </p:txBody>
        </p:sp>
      </p:grp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90BA5181-2C63-458B-B9C1-670F97451244}"/>
              </a:ext>
            </a:extLst>
          </p:cNvPr>
          <p:cNvGrpSpPr/>
          <p:nvPr/>
        </p:nvGrpSpPr>
        <p:grpSpPr>
          <a:xfrm>
            <a:off x="13487400" y="3849395"/>
            <a:ext cx="4671217" cy="5027905"/>
            <a:chOff x="13217521" y="4223947"/>
            <a:chExt cx="4984533" cy="5472024"/>
          </a:xfrm>
        </p:grpSpPr>
        <p:pic>
          <p:nvPicPr>
            <p:cNvPr id="28" name="Elemento grafico 27">
              <a:extLst>
                <a:ext uri="{FF2B5EF4-FFF2-40B4-BE49-F238E27FC236}">
                  <a16:creationId xmlns:a16="http://schemas.microsoft.com/office/drawing/2014/main" id="{DDA1446D-2D1B-4A7F-8579-50A21F3CD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303321" y="5942962"/>
              <a:ext cx="2128776" cy="2128776"/>
            </a:xfrm>
            <a:prstGeom prst="rect">
              <a:avLst/>
            </a:prstGeom>
          </p:spPr>
        </p:pic>
        <p:pic>
          <p:nvPicPr>
            <p:cNvPr id="30" name="Elemento grafico 29">
              <a:extLst>
                <a:ext uri="{FF2B5EF4-FFF2-40B4-BE49-F238E27FC236}">
                  <a16:creationId xmlns:a16="http://schemas.microsoft.com/office/drawing/2014/main" id="{CFB1F93C-C934-4757-8FED-7478D394E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075003" y="5254316"/>
              <a:ext cx="2128776" cy="2128776"/>
            </a:xfrm>
            <a:prstGeom prst="rect">
              <a:avLst/>
            </a:prstGeom>
          </p:spPr>
        </p:pic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799E7514-0226-4FE1-81D2-8801E9F0A2FF}"/>
                </a:ext>
              </a:extLst>
            </p:cNvPr>
            <p:cNvSpPr/>
            <p:nvPr/>
          </p:nvSpPr>
          <p:spPr>
            <a:xfrm>
              <a:off x="13423366" y="4714360"/>
              <a:ext cx="4572843" cy="4483215"/>
            </a:xfrm>
            <a:prstGeom prst="ellipse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9" name="Elemento grafico 38">
              <a:extLst>
                <a:ext uri="{FF2B5EF4-FFF2-40B4-BE49-F238E27FC236}">
                  <a16:creationId xmlns:a16="http://schemas.microsoft.com/office/drawing/2014/main" id="{8CFEB673-E4C1-4791-9F83-976DF9798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385426" y="5461906"/>
              <a:ext cx="816628" cy="816628"/>
            </a:xfrm>
            <a:prstGeom prst="rect">
              <a:avLst/>
            </a:prstGeom>
          </p:spPr>
        </p:pic>
        <p:pic>
          <p:nvPicPr>
            <p:cNvPr id="41" name="Elemento grafico 40">
              <a:extLst>
                <a:ext uri="{FF2B5EF4-FFF2-40B4-BE49-F238E27FC236}">
                  <a16:creationId xmlns:a16="http://schemas.microsoft.com/office/drawing/2014/main" id="{CFFBC3DD-5F45-4883-BFC5-03530AB82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5303321" y="4223947"/>
              <a:ext cx="915698" cy="915698"/>
            </a:xfrm>
            <a:prstGeom prst="rect">
              <a:avLst/>
            </a:prstGeom>
          </p:spPr>
        </p:pic>
        <p:pic>
          <p:nvPicPr>
            <p:cNvPr id="33" name="Elemento grafico 32">
              <a:extLst>
                <a:ext uri="{FF2B5EF4-FFF2-40B4-BE49-F238E27FC236}">
                  <a16:creationId xmlns:a16="http://schemas.microsoft.com/office/drawing/2014/main" id="{4BC7C5B0-9BBB-4A51-843E-5E8129E4D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7157605" y="7845244"/>
              <a:ext cx="850430" cy="850430"/>
            </a:xfrm>
            <a:prstGeom prst="rect">
              <a:avLst/>
            </a:prstGeom>
          </p:spPr>
        </p:pic>
        <p:pic>
          <p:nvPicPr>
            <p:cNvPr id="44" name="Elemento grafico 43">
              <a:extLst>
                <a:ext uri="{FF2B5EF4-FFF2-40B4-BE49-F238E27FC236}">
                  <a16:creationId xmlns:a16="http://schemas.microsoft.com/office/drawing/2014/main" id="{74FAB01C-35E7-4F23-96B6-140655F03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3286182" y="5386257"/>
              <a:ext cx="967927" cy="967927"/>
            </a:xfrm>
            <a:prstGeom prst="rect">
              <a:avLst/>
            </a:prstGeom>
          </p:spPr>
        </p:pic>
        <p:pic>
          <p:nvPicPr>
            <p:cNvPr id="48" name="Elemento grafico 47">
              <a:extLst>
                <a:ext uri="{FF2B5EF4-FFF2-40B4-BE49-F238E27FC236}">
                  <a16:creationId xmlns:a16="http://schemas.microsoft.com/office/drawing/2014/main" id="{8494765F-924A-466F-8C38-2E7F82EA2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3217521" y="7499921"/>
              <a:ext cx="967927" cy="967927"/>
            </a:xfrm>
            <a:prstGeom prst="rect">
              <a:avLst/>
            </a:prstGeom>
          </p:spPr>
        </p:pic>
        <p:pic>
          <p:nvPicPr>
            <p:cNvPr id="50" name="Elemento grafico 49">
              <a:extLst>
                <a:ext uri="{FF2B5EF4-FFF2-40B4-BE49-F238E27FC236}">
                  <a16:creationId xmlns:a16="http://schemas.microsoft.com/office/drawing/2014/main" id="{195B1788-ECF7-47B6-B186-281735994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5180751" y="8699179"/>
              <a:ext cx="996792" cy="996792"/>
            </a:xfrm>
            <a:prstGeom prst="rect">
              <a:avLst/>
            </a:prstGeom>
          </p:spPr>
        </p:pic>
      </p:grp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29ED5B9-C520-4E27-93E6-3B425ABB9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0"/>
          <a:stretch>
            <a:fillRect/>
          </a:stretch>
        </p:blipFill>
        <p:spPr>
          <a:xfrm>
            <a:off x="4009367" y="2476500"/>
            <a:ext cx="9775870" cy="7467600"/>
          </a:xfr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BB9C6AC8-E3F9-4B6D-A08C-EFE1A6C0B093}"/>
              </a:ext>
            </a:extLst>
          </p:cNvPr>
          <p:cNvCxnSpPr>
            <a:cxnSpLocks/>
          </p:cNvCxnSpPr>
          <p:nvPr/>
        </p:nvCxnSpPr>
        <p:spPr>
          <a:xfrm>
            <a:off x="7162800" y="471436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64191DB0-3453-4097-8BA9-E844808AD23E}"/>
              </a:ext>
            </a:extLst>
          </p:cNvPr>
          <p:cNvCxnSpPr>
            <a:cxnSpLocks/>
          </p:cNvCxnSpPr>
          <p:nvPr/>
        </p:nvCxnSpPr>
        <p:spPr>
          <a:xfrm>
            <a:off x="6553200" y="7383092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6FAF5723-19D2-4287-92A3-EA54B8066DF3}"/>
              </a:ext>
            </a:extLst>
          </p:cNvPr>
          <p:cNvCxnSpPr>
            <a:cxnSpLocks/>
          </p:cNvCxnSpPr>
          <p:nvPr/>
        </p:nvCxnSpPr>
        <p:spPr>
          <a:xfrm>
            <a:off x="8382000" y="7383092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4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64921" y="1938971"/>
            <a:ext cx="3323079" cy="153614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38046" r="32505"/>
          <a:stretch>
            <a:fillRect/>
          </a:stretch>
        </p:blipFill>
        <p:spPr>
          <a:xfrm>
            <a:off x="-1" y="2019600"/>
            <a:ext cx="4013561" cy="8267400"/>
          </a:xfrm>
          <a:prstGeom prst="rect">
            <a:avLst/>
          </a:prstGeom>
        </p:spPr>
      </p:pic>
      <p:grpSp>
        <p:nvGrpSpPr>
          <p:cNvPr id="23" name="Group 3">
            <a:extLst>
              <a:ext uri="{FF2B5EF4-FFF2-40B4-BE49-F238E27FC236}">
                <a16:creationId xmlns:a16="http://schemas.microsoft.com/office/drawing/2014/main" id="{2C2F1EFA-E813-4ED2-A97E-338C496DE14A}"/>
              </a:ext>
            </a:extLst>
          </p:cNvPr>
          <p:cNvGrpSpPr/>
          <p:nvPr/>
        </p:nvGrpSpPr>
        <p:grpSpPr>
          <a:xfrm>
            <a:off x="0" y="0"/>
            <a:ext cx="18288000" cy="2019915"/>
            <a:chOff x="0" y="0"/>
            <a:chExt cx="26072554" cy="2693220"/>
          </a:xfrm>
        </p:grpSpPr>
        <p:sp>
          <p:nvSpPr>
            <p:cNvPr id="24" name="AutoShape 4">
              <a:extLst>
                <a:ext uri="{FF2B5EF4-FFF2-40B4-BE49-F238E27FC236}">
                  <a16:creationId xmlns:a16="http://schemas.microsoft.com/office/drawing/2014/main" id="{A720281B-E0DA-4666-BE32-56D8228BA05B}"/>
                </a:ext>
              </a:extLst>
            </p:cNvPr>
            <p:cNvSpPr/>
            <p:nvPr/>
          </p:nvSpPr>
          <p:spPr>
            <a:xfrm>
              <a:off x="0" y="0"/>
              <a:ext cx="26072554" cy="2692800"/>
            </a:xfrm>
            <a:prstGeom prst="rect">
              <a:avLst/>
            </a:prstGeom>
            <a:solidFill>
              <a:srgbClr val="FF914D"/>
            </a:solidFill>
          </p:spPr>
        </p:sp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F5F46FF8-1E45-4A6B-8246-31C25596A0C2}"/>
                </a:ext>
              </a:extLst>
            </p:cNvPr>
            <p:cNvSpPr txBox="1"/>
            <p:nvPr/>
          </p:nvSpPr>
          <p:spPr>
            <a:xfrm>
              <a:off x="3551405" y="299403"/>
              <a:ext cx="18676503" cy="2393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59"/>
                </a:lnSpc>
              </a:pPr>
              <a:r>
                <a:rPr lang="en-US" sz="6600" dirty="0">
                  <a:solidFill>
                    <a:srgbClr val="F9FCFF"/>
                  </a:solidFill>
                  <a:latin typeface="Montserrat Classic"/>
                </a:rPr>
                <a:t>AMMINISTRAZIONE DEL PERSONALE</a:t>
              </a:r>
            </a:p>
          </p:txBody>
        </p:sp>
      </p:grp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90BA5181-2C63-458B-B9C1-670F97451244}"/>
              </a:ext>
            </a:extLst>
          </p:cNvPr>
          <p:cNvGrpSpPr/>
          <p:nvPr/>
        </p:nvGrpSpPr>
        <p:grpSpPr>
          <a:xfrm>
            <a:off x="13411200" y="4381500"/>
            <a:ext cx="4891251" cy="4724400"/>
            <a:chOff x="13217521" y="4223947"/>
            <a:chExt cx="4984533" cy="5472024"/>
          </a:xfrm>
        </p:grpSpPr>
        <p:pic>
          <p:nvPicPr>
            <p:cNvPr id="28" name="Elemento grafico 27">
              <a:extLst>
                <a:ext uri="{FF2B5EF4-FFF2-40B4-BE49-F238E27FC236}">
                  <a16:creationId xmlns:a16="http://schemas.microsoft.com/office/drawing/2014/main" id="{DDA1446D-2D1B-4A7F-8579-50A21F3CD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303321" y="5942962"/>
              <a:ext cx="2128776" cy="2128776"/>
            </a:xfrm>
            <a:prstGeom prst="rect">
              <a:avLst/>
            </a:prstGeom>
          </p:spPr>
        </p:pic>
        <p:pic>
          <p:nvPicPr>
            <p:cNvPr id="30" name="Elemento grafico 29">
              <a:extLst>
                <a:ext uri="{FF2B5EF4-FFF2-40B4-BE49-F238E27FC236}">
                  <a16:creationId xmlns:a16="http://schemas.microsoft.com/office/drawing/2014/main" id="{CFB1F93C-C934-4757-8FED-7478D394E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075003" y="5254316"/>
              <a:ext cx="2128776" cy="2128776"/>
            </a:xfrm>
            <a:prstGeom prst="rect">
              <a:avLst/>
            </a:prstGeom>
          </p:spPr>
        </p:pic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799E7514-0226-4FE1-81D2-8801E9F0A2FF}"/>
                </a:ext>
              </a:extLst>
            </p:cNvPr>
            <p:cNvSpPr/>
            <p:nvPr/>
          </p:nvSpPr>
          <p:spPr>
            <a:xfrm>
              <a:off x="13423366" y="4714360"/>
              <a:ext cx="4572843" cy="4483215"/>
            </a:xfrm>
            <a:prstGeom prst="ellipse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9" name="Elemento grafico 38">
              <a:extLst>
                <a:ext uri="{FF2B5EF4-FFF2-40B4-BE49-F238E27FC236}">
                  <a16:creationId xmlns:a16="http://schemas.microsoft.com/office/drawing/2014/main" id="{8CFEB673-E4C1-4791-9F83-976DF9798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385426" y="5461906"/>
              <a:ext cx="816628" cy="816628"/>
            </a:xfrm>
            <a:prstGeom prst="rect">
              <a:avLst/>
            </a:prstGeom>
          </p:spPr>
        </p:pic>
        <p:pic>
          <p:nvPicPr>
            <p:cNvPr id="41" name="Elemento grafico 40">
              <a:extLst>
                <a:ext uri="{FF2B5EF4-FFF2-40B4-BE49-F238E27FC236}">
                  <a16:creationId xmlns:a16="http://schemas.microsoft.com/office/drawing/2014/main" id="{CFFBC3DD-5F45-4883-BFC5-03530AB82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5303321" y="4223947"/>
              <a:ext cx="915698" cy="915698"/>
            </a:xfrm>
            <a:prstGeom prst="rect">
              <a:avLst/>
            </a:prstGeom>
          </p:spPr>
        </p:pic>
        <p:pic>
          <p:nvPicPr>
            <p:cNvPr id="33" name="Elemento grafico 32">
              <a:extLst>
                <a:ext uri="{FF2B5EF4-FFF2-40B4-BE49-F238E27FC236}">
                  <a16:creationId xmlns:a16="http://schemas.microsoft.com/office/drawing/2014/main" id="{4BC7C5B0-9BBB-4A51-843E-5E8129E4D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7157605" y="7845244"/>
              <a:ext cx="850430" cy="850430"/>
            </a:xfrm>
            <a:prstGeom prst="rect">
              <a:avLst/>
            </a:prstGeom>
          </p:spPr>
        </p:pic>
        <p:pic>
          <p:nvPicPr>
            <p:cNvPr id="44" name="Elemento grafico 43">
              <a:extLst>
                <a:ext uri="{FF2B5EF4-FFF2-40B4-BE49-F238E27FC236}">
                  <a16:creationId xmlns:a16="http://schemas.microsoft.com/office/drawing/2014/main" id="{74FAB01C-35E7-4F23-96B6-140655F03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3286182" y="5386257"/>
              <a:ext cx="967927" cy="967927"/>
            </a:xfrm>
            <a:prstGeom prst="rect">
              <a:avLst/>
            </a:prstGeom>
          </p:spPr>
        </p:pic>
        <p:pic>
          <p:nvPicPr>
            <p:cNvPr id="48" name="Elemento grafico 47">
              <a:extLst>
                <a:ext uri="{FF2B5EF4-FFF2-40B4-BE49-F238E27FC236}">
                  <a16:creationId xmlns:a16="http://schemas.microsoft.com/office/drawing/2014/main" id="{8494765F-924A-466F-8C38-2E7F82EA2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3217521" y="7499921"/>
              <a:ext cx="967927" cy="967927"/>
            </a:xfrm>
            <a:prstGeom prst="rect">
              <a:avLst/>
            </a:prstGeom>
          </p:spPr>
        </p:pic>
        <p:pic>
          <p:nvPicPr>
            <p:cNvPr id="50" name="Elemento grafico 49">
              <a:extLst>
                <a:ext uri="{FF2B5EF4-FFF2-40B4-BE49-F238E27FC236}">
                  <a16:creationId xmlns:a16="http://schemas.microsoft.com/office/drawing/2014/main" id="{195B1788-ECF7-47B6-B186-281735994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5180751" y="8699179"/>
              <a:ext cx="996792" cy="996792"/>
            </a:xfrm>
            <a:prstGeom prst="rect">
              <a:avLst/>
            </a:prstGeom>
          </p:spPr>
        </p:pic>
      </p:grp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6EB9B14-C7D1-4471-8078-369DF17A8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762" y="2346347"/>
            <a:ext cx="9449437" cy="5943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b="1" dirty="0">
                <a:solidFill>
                  <a:schemeClr val="accent6"/>
                </a:solidFill>
              </a:rPr>
              <a:t>Cosa ci serve per una facile lettura della busta? </a:t>
            </a:r>
          </a:p>
          <a:p>
            <a:pPr marL="0" indent="0">
              <a:buNone/>
            </a:pPr>
            <a:r>
              <a:rPr lang="it-IT" sz="4000" dirty="0"/>
              <a:t>1. Il CCNL </a:t>
            </a:r>
          </a:p>
          <a:p>
            <a:pPr marL="0" indent="0">
              <a:buNone/>
            </a:pPr>
            <a:r>
              <a:rPr lang="it-IT" sz="4000" dirty="0"/>
              <a:t>2. Saper analizzare le differenti sezioni che la compongono: </a:t>
            </a:r>
          </a:p>
          <a:p>
            <a:pPr marL="0" indent="0">
              <a:buNone/>
            </a:pPr>
            <a:r>
              <a:rPr lang="it-IT" sz="4000" dirty="0"/>
              <a:t>Testata </a:t>
            </a:r>
          </a:p>
          <a:p>
            <a:pPr marL="0" indent="0">
              <a:buNone/>
            </a:pPr>
            <a:r>
              <a:rPr lang="it-IT" sz="4000" dirty="0"/>
              <a:t>Corpo </a:t>
            </a:r>
          </a:p>
          <a:p>
            <a:pPr marL="0" indent="0">
              <a:buNone/>
            </a:pPr>
            <a:r>
              <a:rPr lang="it-IT" sz="4000" dirty="0"/>
              <a:t>Piede</a:t>
            </a:r>
          </a:p>
        </p:txBody>
      </p:sp>
    </p:spTree>
    <p:extLst>
      <p:ext uri="{BB962C8B-B14F-4D97-AF65-F5344CB8AC3E}">
        <p14:creationId xmlns:p14="http://schemas.microsoft.com/office/powerpoint/2010/main" val="351633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391</Words>
  <Application>Microsoft Office PowerPoint</Application>
  <PresentationFormat>Personalizzato</PresentationFormat>
  <Paragraphs>75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Source Serif Pro Bold</vt:lpstr>
      <vt:lpstr>Calibri</vt:lpstr>
      <vt:lpstr>Source Serif Pro</vt:lpstr>
      <vt:lpstr>Lato-Regular</vt:lpstr>
      <vt:lpstr>Montserrat Classic Bold</vt:lpstr>
      <vt:lpstr>Arial</vt:lpstr>
      <vt:lpstr>Montserrat Classic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Lavorare nella formazione</dc:title>
  <dc:creator>UNIMIB</dc:creator>
  <cp:lastModifiedBy>anna.davila01@universitadipavia.it</cp:lastModifiedBy>
  <cp:revision>47</cp:revision>
  <dcterms:created xsi:type="dcterms:W3CDTF">2006-08-16T00:00:00Z</dcterms:created>
  <dcterms:modified xsi:type="dcterms:W3CDTF">2021-03-22T08:16:46Z</dcterms:modified>
  <dc:identifier>DAD8zuKj9IA</dc:identifier>
</cp:coreProperties>
</file>