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9" r:id="rId4"/>
    <p:sldId id="260" r:id="rId5"/>
    <p:sldId id="259" r:id="rId6"/>
    <p:sldId id="261" r:id="rId7"/>
    <p:sldId id="287" r:id="rId8"/>
    <p:sldId id="288" r:id="rId9"/>
    <p:sldId id="285" r:id="rId10"/>
    <p:sldId id="286" r:id="rId11"/>
    <p:sldId id="282" r:id="rId12"/>
    <p:sldId id="281" r:id="rId13"/>
    <p:sldId id="283" r:id="rId14"/>
    <p:sldId id="284" r:id="rId15"/>
    <p:sldId id="267" r:id="rId16"/>
    <p:sldId id="280" r:id="rId17"/>
    <p:sldId id="270" r:id="rId18"/>
    <p:sldId id="278" r:id="rId19"/>
    <p:sldId id="277" r:id="rId20"/>
    <p:sldId id="289" r:id="rId21"/>
    <p:sldId id="290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27272"/>
    <a:srgbClr val="3B3B3B"/>
    <a:srgbClr val="F4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F3617-B7F9-42AD-B7A9-AD15243CFD95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BAC9C119-1593-407E-8D12-74565392DE69}">
      <dgm:prSet phldrT="[Testo]" custT="1"/>
      <dgm:spPr/>
      <dgm:t>
        <a:bodyPr/>
        <a:lstStyle/>
        <a:p>
          <a:r>
            <a:rPr lang="it-IT" sz="2000" dirty="0">
              <a:latin typeface="Arial"/>
              <a:cs typeface="Arial"/>
            </a:rPr>
            <a:t>1</a:t>
          </a:r>
        </a:p>
      </dgm:t>
    </dgm:pt>
    <dgm:pt modelId="{F916AFEB-0BE7-469B-90BA-488445F93F70}" type="parTrans" cxnId="{25BE8FEF-0638-4D74-BFA7-C628CB3A7D71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4598E080-0B9B-4BEC-AB47-E1D7D9FE03EF}" type="sibTrans" cxnId="{25BE8FEF-0638-4D74-BFA7-C628CB3A7D71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74F95CB6-FB0A-45A3-A21E-9D2CBB135D64}">
      <dgm:prSet phldrT="[Testo]" custT="1"/>
      <dgm:spPr/>
      <dgm:t>
        <a:bodyPr/>
        <a:lstStyle/>
        <a:p>
          <a:r>
            <a:rPr lang="it-IT" sz="2800" dirty="0">
              <a:latin typeface="Arial"/>
              <a:cs typeface="Arial"/>
            </a:rPr>
            <a:t>Analisi esigenze – fabbisogni formativi</a:t>
          </a:r>
        </a:p>
      </dgm:t>
    </dgm:pt>
    <dgm:pt modelId="{D9BE38BC-473C-4DAB-89E7-5FAC2B68F00D}" type="parTrans" cxnId="{08E14301-E5DE-417B-A261-D5FEF726CE05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D93FAF56-6ECB-4F0B-B5C9-5A19541B8548}" type="sibTrans" cxnId="{08E14301-E5DE-417B-A261-D5FEF726CE05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2E23E6E7-BD86-4A64-A3A1-B17D7ADE5BF1}">
      <dgm:prSet phldrT="[Testo]" custT="1"/>
      <dgm:spPr/>
      <dgm:t>
        <a:bodyPr/>
        <a:lstStyle/>
        <a:p>
          <a:r>
            <a:rPr lang="it-IT" sz="2000" dirty="0">
              <a:latin typeface="Arial"/>
              <a:cs typeface="Arial"/>
            </a:rPr>
            <a:t>2</a:t>
          </a:r>
        </a:p>
      </dgm:t>
    </dgm:pt>
    <dgm:pt modelId="{E685EF16-787A-4DA8-916F-797D4E8F6105}" type="parTrans" cxnId="{B2940F57-DEE1-4360-9A5F-96B68C086DCE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77B2B2D6-B495-4349-9FD7-3E75EE0619F2}" type="sibTrans" cxnId="{B2940F57-DEE1-4360-9A5F-96B68C086DCE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D2A792D5-F40B-45B3-BC05-87D22F6CDACD}">
      <dgm:prSet phldrT="[Testo]" custT="1"/>
      <dgm:spPr/>
      <dgm:t>
        <a:bodyPr/>
        <a:lstStyle/>
        <a:p>
          <a:r>
            <a:rPr lang="it-IT" sz="3200" dirty="0">
              <a:latin typeface="Arial"/>
              <a:cs typeface="Arial"/>
            </a:rPr>
            <a:t>Progettazione della formazione</a:t>
          </a:r>
        </a:p>
      </dgm:t>
    </dgm:pt>
    <dgm:pt modelId="{690F1C00-8957-45A3-BAD2-B1BB8F3BCD35}" type="parTrans" cxnId="{C3BE3B0B-2761-4ADC-81EE-606EC7B40E3E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BEA055FA-7FCF-493E-8D75-0020B55E83B4}" type="sibTrans" cxnId="{C3BE3B0B-2761-4ADC-81EE-606EC7B40E3E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3DDDBCFF-32BB-451F-B2ED-89F71EC06E96}">
      <dgm:prSet phldrT="[Testo]" custT="1"/>
      <dgm:spPr/>
      <dgm:t>
        <a:bodyPr/>
        <a:lstStyle/>
        <a:p>
          <a:r>
            <a:rPr lang="it-IT" sz="2000" dirty="0">
              <a:latin typeface="Arial"/>
              <a:cs typeface="Arial"/>
            </a:rPr>
            <a:t>3</a:t>
          </a:r>
        </a:p>
      </dgm:t>
    </dgm:pt>
    <dgm:pt modelId="{E2933560-55AD-4EAC-BB13-B5C78E9C033A}" type="parTrans" cxnId="{0F752E88-3A6B-4B86-9005-699F5DAF5190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544941FC-C3D7-4EA7-9B59-AED97A9863CF}" type="sibTrans" cxnId="{0F752E88-3A6B-4B86-9005-699F5DAF5190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DA3ECD34-1CAB-4096-B0FC-E5CA89B42EC7}">
      <dgm:prSet phldrT="[Testo]" custT="1"/>
      <dgm:spPr/>
      <dgm:t>
        <a:bodyPr/>
        <a:lstStyle/>
        <a:p>
          <a:r>
            <a:rPr lang="it-IT" sz="3200" dirty="0">
              <a:latin typeface="Arial"/>
              <a:cs typeface="Arial"/>
            </a:rPr>
            <a:t>Erogazione della formazione</a:t>
          </a:r>
        </a:p>
      </dgm:t>
    </dgm:pt>
    <dgm:pt modelId="{772FEF44-4EC3-47A7-9FB5-23821FB0430C}" type="parTrans" cxnId="{903DDC38-707E-43C0-8720-18ACA807DB9C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395A42C5-052F-4D96-9D24-80DB19DFB4D4}" type="sibTrans" cxnId="{903DDC38-707E-43C0-8720-18ACA807DB9C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7483B26E-05F4-4668-8C94-F2D5D88EAEA2}">
      <dgm:prSet phldrT="[Testo]" custT="1"/>
      <dgm:spPr/>
      <dgm:t>
        <a:bodyPr/>
        <a:lstStyle/>
        <a:p>
          <a:r>
            <a:rPr lang="it-IT" sz="2000" dirty="0">
              <a:latin typeface="Arial"/>
              <a:cs typeface="Arial"/>
            </a:rPr>
            <a:t>4</a:t>
          </a:r>
        </a:p>
      </dgm:t>
    </dgm:pt>
    <dgm:pt modelId="{D8A3D58A-C964-406B-BC26-58A22DBFB7C1}" type="parTrans" cxnId="{E405511A-DA77-4EA8-AA9E-855DCD89651F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FBCED320-7073-4442-85D1-924E3F33033A}" type="sibTrans" cxnId="{E405511A-DA77-4EA8-AA9E-855DCD89651F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9C589463-CC12-4B2C-9A74-5DB388C52D0E}">
      <dgm:prSet custT="1"/>
      <dgm:spPr/>
      <dgm:t>
        <a:bodyPr/>
        <a:lstStyle/>
        <a:p>
          <a:r>
            <a:rPr lang="it-IT" sz="3200" dirty="0">
              <a:latin typeface="Arial"/>
              <a:cs typeface="Arial"/>
            </a:rPr>
            <a:t>Valutazione dei risultati</a:t>
          </a:r>
        </a:p>
      </dgm:t>
    </dgm:pt>
    <dgm:pt modelId="{65820A36-99E5-424E-9CE7-E1C02B1CF543}" type="parTrans" cxnId="{0AC2E416-421E-4465-8641-78898A80A016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5710BE48-25A9-4E2F-980A-DEBC6089247B}" type="sibTrans" cxnId="{0AC2E416-421E-4465-8641-78898A80A016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83E579DA-BA40-4864-9586-32C3F1DFF22B}" type="pres">
      <dgm:prSet presAssocID="{34AF3617-B7F9-42AD-B7A9-AD15243CFD95}" presName="linearFlow" presStyleCnt="0">
        <dgm:presLayoutVars>
          <dgm:dir/>
          <dgm:animLvl val="lvl"/>
          <dgm:resizeHandles val="exact"/>
        </dgm:presLayoutVars>
      </dgm:prSet>
      <dgm:spPr/>
    </dgm:pt>
    <dgm:pt modelId="{0B44DEB6-85D0-4ADE-9258-4F75E4068A91}" type="pres">
      <dgm:prSet presAssocID="{BAC9C119-1593-407E-8D12-74565392DE69}" presName="composite" presStyleCnt="0"/>
      <dgm:spPr/>
    </dgm:pt>
    <dgm:pt modelId="{253F8C49-CD0E-4726-BAD1-C36B025B6F9F}" type="pres">
      <dgm:prSet presAssocID="{BAC9C119-1593-407E-8D12-74565392DE6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DB5D453-6311-4C96-BA82-3E23570206FE}" type="pres">
      <dgm:prSet presAssocID="{BAC9C119-1593-407E-8D12-74565392DE69}" presName="descendantText" presStyleLbl="alignAcc1" presStyleIdx="0" presStyleCnt="4">
        <dgm:presLayoutVars>
          <dgm:bulletEnabled val="1"/>
        </dgm:presLayoutVars>
      </dgm:prSet>
      <dgm:spPr/>
    </dgm:pt>
    <dgm:pt modelId="{E8734704-0A0A-4377-A021-5AC56E6F527E}" type="pres">
      <dgm:prSet presAssocID="{4598E080-0B9B-4BEC-AB47-E1D7D9FE03EF}" presName="sp" presStyleCnt="0"/>
      <dgm:spPr/>
    </dgm:pt>
    <dgm:pt modelId="{776D883C-EA8B-4EDF-AF01-FECAC48C40A1}" type="pres">
      <dgm:prSet presAssocID="{2E23E6E7-BD86-4A64-A3A1-B17D7ADE5BF1}" presName="composite" presStyleCnt="0"/>
      <dgm:spPr/>
    </dgm:pt>
    <dgm:pt modelId="{C21E1300-E389-4068-9B17-A9B6DF3C06FC}" type="pres">
      <dgm:prSet presAssocID="{2E23E6E7-BD86-4A64-A3A1-B17D7ADE5BF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B0B8B82-6160-4304-85C7-2A6C36281249}" type="pres">
      <dgm:prSet presAssocID="{2E23E6E7-BD86-4A64-A3A1-B17D7ADE5BF1}" presName="descendantText" presStyleLbl="alignAcc1" presStyleIdx="1" presStyleCnt="4">
        <dgm:presLayoutVars>
          <dgm:bulletEnabled val="1"/>
        </dgm:presLayoutVars>
      </dgm:prSet>
      <dgm:spPr/>
    </dgm:pt>
    <dgm:pt modelId="{F5834BF3-DDBB-4F7E-B41C-45B92D7FBC7B}" type="pres">
      <dgm:prSet presAssocID="{77B2B2D6-B495-4349-9FD7-3E75EE0619F2}" presName="sp" presStyleCnt="0"/>
      <dgm:spPr/>
    </dgm:pt>
    <dgm:pt modelId="{45E8FA1A-EE5C-4DBA-AC04-E6E8D9C6ABFC}" type="pres">
      <dgm:prSet presAssocID="{3DDDBCFF-32BB-451F-B2ED-89F71EC06E96}" presName="composite" presStyleCnt="0"/>
      <dgm:spPr/>
    </dgm:pt>
    <dgm:pt modelId="{7C120E8B-07AA-41B4-876A-2823EF6E36A7}" type="pres">
      <dgm:prSet presAssocID="{3DDDBCFF-32BB-451F-B2ED-89F71EC06E9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23BAC41-249E-43DF-B4D5-3682EE354B65}" type="pres">
      <dgm:prSet presAssocID="{3DDDBCFF-32BB-451F-B2ED-89F71EC06E96}" presName="descendantText" presStyleLbl="alignAcc1" presStyleIdx="2" presStyleCnt="4">
        <dgm:presLayoutVars>
          <dgm:bulletEnabled val="1"/>
        </dgm:presLayoutVars>
      </dgm:prSet>
      <dgm:spPr/>
    </dgm:pt>
    <dgm:pt modelId="{05056D5A-F896-4EDA-AB92-F67223C20F60}" type="pres">
      <dgm:prSet presAssocID="{544941FC-C3D7-4EA7-9B59-AED97A9863CF}" presName="sp" presStyleCnt="0"/>
      <dgm:spPr/>
    </dgm:pt>
    <dgm:pt modelId="{AD518E28-A588-45E3-842B-5A064F6E209C}" type="pres">
      <dgm:prSet presAssocID="{7483B26E-05F4-4668-8C94-F2D5D88EAEA2}" presName="composite" presStyleCnt="0"/>
      <dgm:spPr/>
    </dgm:pt>
    <dgm:pt modelId="{E33E9361-C571-4D33-A0C5-AC0D884A44D8}" type="pres">
      <dgm:prSet presAssocID="{7483B26E-05F4-4668-8C94-F2D5D88EAEA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CFA1540-B7A5-4059-8DAD-FA51A6D8E90E}" type="pres">
      <dgm:prSet presAssocID="{7483B26E-05F4-4668-8C94-F2D5D88EAEA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8E14301-E5DE-417B-A261-D5FEF726CE05}" srcId="{BAC9C119-1593-407E-8D12-74565392DE69}" destId="{74F95CB6-FB0A-45A3-A21E-9D2CBB135D64}" srcOrd="0" destOrd="0" parTransId="{D9BE38BC-473C-4DAB-89E7-5FAC2B68F00D}" sibTransId="{D93FAF56-6ECB-4F0B-B5C9-5A19541B8548}"/>
    <dgm:cxn modelId="{C3BE3B0B-2761-4ADC-81EE-606EC7B40E3E}" srcId="{2E23E6E7-BD86-4A64-A3A1-B17D7ADE5BF1}" destId="{D2A792D5-F40B-45B3-BC05-87D22F6CDACD}" srcOrd="0" destOrd="0" parTransId="{690F1C00-8957-45A3-BAD2-B1BB8F3BCD35}" sibTransId="{BEA055FA-7FCF-493E-8D75-0020B55E83B4}"/>
    <dgm:cxn modelId="{0AC2E416-421E-4465-8641-78898A80A016}" srcId="{7483B26E-05F4-4668-8C94-F2D5D88EAEA2}" destId="{9C589463-CC12-4B2C-9A74-5DB388C52D0E}" srcOrd="0" destOrd="0" parTransId="{65820A36-99E5-424E-9CE7-E1C02B1CF543}" sibTransId="{5710BE48-25A9-4E2F-980A-DEBC6089247B}"/>
    <dgm:cxn modelId="{E405511A-DA77-4EA8-AA9E-855DCD89651F}" srcId="{34AF3617-B7F9-42AD-B7A9-AD15243CFD95}" destId="{7483B26E-05F4-4668-8C94-F2D5D88EAEA2}" srcOrd="3" destOrd="0" parTransId="{D8A3D58A-C964-406B-BC26-58A22DBFB7C1}" sibTransId="{FBCED320-7073-4442-85D1-924E3F33033A}"/>
    <dgm:cxn modelId="{70FB9028-6FCF-4E4E-9671-64CDB9C37947}" type="presOf" srcId="{DA3ECD34-1CAB-4096-B0FC-E5CA89B42EC7}" destId="{723BAC41-249E-43DF-B4D5-3682EE354B65}" srcOrd="0" destOrd="0" presId="urn:microsoft.com/office/officeart/2005/8/layout/chevron2"/>
    <dgm:cxn modelId="{BEDF3430-E6F2-A843-852B-993207521F9D}" type="presOf" srcId="{9C589463-CC12-4B2C-9A74-5DB388C52D0E}" destId="{FCFA1540-B7A5-4059-8DAD-FA51A6D8E90E}" srcOrd="0" destOrd="0" presId="urn:microsoft.com/office/officeart/2005/8/layout/chevron2"/>
    <dgm:cxn modelId="{F3623336-A8FF-7C43-907D-66C738A0FE2C}" type="presOf" srcId="{7483B26E-05F4-4668-8C94-F2D5D88EAEA2}" destId="{E33E9361-C571-4D33-A0C5-AC0D884A44D8}" srcOrd="0" destOrd="0" presId="urn:microsoft.com/office/officeart/2005/8/layout/chevron2"/>
    <dgm:cxn modelId="{15D3C938-1137-E049-96B2-2AE131124F6F}" type="presOf" srcId="{2E23E6E7-BD86-4A64-A3A1-B17D7ADE5BF1}" destId="{C21E1300-E389-4068-9B17-A9B6DF3C06FC}" srcOrd="0" destOrd="0" presId="urn:microsoft.com/office/officeart/2005/8/layout/chevron2"/>
    <dgm:cxn modelId="{903DDC38-707E-43C0-8720-18ACA807DB9C}" srcId="{3DDDBCFF-32BB-451F-B2ED-89F71EC06E96}" destId="{DA3ECD34-1CAB-4096-B0FC-E5CA89B42EC7}" srcOrd="0" destOrd="0" parTransId="{772FEF44-4EC3-47A7-9FB5-23821FB0430C}" sibTransId="{395A42C5-052F-4D96-9D24-80DB19DFB4D4}"/>
    <dgm:cxn modelId="{98F25439-273B-B848-B1CB-0814EB88948E}" type="presOf" srcId="{D2A792D5-F40B-45B3-BC05-87D22F6CDACD}" destId="{7B0B8B82-6160-4304-85C7-2A6C36281249}" srcOrd="0" destOrd="0" presId="urn:microsoft.com/office/officeart/2005/8/layout/chevron2"/>
    <dgm:cxn modelId="{B2940F57-DEE1-4360-9A5F-96B68C086DCE}" srcId="{34AF3617-B7F9-42AD-B7A9-AD15243CFD95}" destId="{2E23E6E7-BD86-4A64-A3A1-B17D7ADE5BF1}" srcOrd="1" destOrd="0" parTransId="{E685EF16-787A-4DA8-916F-797D4E8F6105}" sibTransId="{77B2B2D6-B495-4349-9FD7-3E75EE0619F2}"/>
    <dgm:cxn modelId="{EA090F62-23E3-6040-8A29-8A62CDE02F44}" type="presOf" srcId="{BAC9C119-1593-407E-8D12-74565392DE69}" destId="{253F8C49-CD0E-4726-BAD1-C36B025B6F9F}" srcOrd="0" destOrd="0" presId="urn:microsoft.com/office/officeart/2005/8/layout/chevron2"/>
    <dgm:cxn modelId="{899B3580-7D27-BC48-AE11-3B46156E1D91}" type="presOf" srcId="{74F95CB6-FB0A-45A3-A21E-9D2CBB135D64}" destId="{EDB5D453-6311-4C96-BA82-3E23570206FE}" srcOrd="0" destOrd="0" presId="urn:microsoft.com/office/officeart/2005/8/layout/chevron2"/>
    <dgm:cxn modelId="{0F752E88-3A6B-4B86-9005-699F5DAF5190}" srcId="{34AF3617-B7F9-42AD-B7A9-AD15243CFD95}" destId="{3DDDBCFF-32BB-451F-B2ED-89F71EC06E96}" srcOrd="2" destOrd="0" parTransId="{E2933560-55AD-4EAC-BB13-B5C78E9C033A}" sibTransId="{544941FC-C3D7-4EA7-9B59-AED97A9863CF}"/>
    <dgm:cxn modelId="{D470D191-5BC2-FA4A-9840-DE8A43FB5437}" type="presOf" srcId="{34AF3617-B7F9-42AD-B7A9-AD15243CFD95}" destId="{83E579DA-BA40-4864-9586-32C3F1DFF22B}" srcOrd="0" destOrd="0" presId="urn:microsoft.com/office/officeart/2005/8/layout/chevron2"/>
    <dgm:cxn modelId="{25BE8FEF-0638-4D74-BFA7-C628CB3A7D71}" srcId="{34AF3617-B7F9-42AD-B7A9-AD15243CFD95}" destId="{BAC9C119-1593-407E-8D12-74565392DE69}" srcOrd="0" destOrd="0" parTransId="{F916AFEB-0BE7-469B-90BA-488445F93F70}" sibTransId="{4598E080-0B9B-4BEC-AB47-E1D7D9FE03EF}"/>
    <dgm:cxn modelId="{2B1A8FF5-4460-F44A-850B-83CF7836ED9D}" type="presOf" srcId="{3DDDBCFF-32BB-451F-B2ED-89F71EC06E96}" destId="{7C120E8B-07AA-41B4-876A-2823EF6E36A7}" srcOrd="0" destOrd="0" presId="urn:microsoft.com/office/officeart/2005/8/layout/chevron2"/>
    <dgm:cxn modelId="{B7E6D1B3-034E-D948-BD49-3AB26C44FD50}" type="presParOf" srcId="{83E579DA-BA40-4864-9586-32C3F1DFF22B}" destId="{0B44DEB6-85D0-4ADE-9258-4F75E4068A91}" srcOrd="0" destOrd="0" presId="urn:microsoft.com/office/officeart/2005/8/layout/chevron2"/>
    <dgm:cxn modelId="{6B764FB5-002C-5449-AC54-3BCDC54D1116}" type="presParOf" srcId="{0B44DEB6-85D0-4ADE-9258-4F75E4068A91}" destId="{253F8C49-CD0E-4726-BAD1-C36B025B6F9F}" srcOrd="0" destOrd="0" presId="urn:microsoft.com/office/officeart/2005/8/layout/chevron2"/>
    <dgm:cxn modelId="{8CE06A9D-A477-AB4B-A814-457C483B1717}" type="presParOf" srcId="{0B44DEB6-85D0-4ADE-9258-4F75E4068A91}" destId="{EDB5D453-6311-4C96-BA82-3E23570206FE}" srcOrd="1" destOrd="0" presId="urn:microsoft.com/office/officeart/2005/8/layout/chevron2"/>
    <dgm:cxn modelId="{54692CCD-0E87-8444-97F8-C4435A93A57D}" type="presParOf" srcId="{83E579DA-BA40-4864-9586-32C3F1DFF22B}" destId="{E8734704-0A0A-4377-A021-5AC56E6F527E}" srcOrd="1" destOrd="0" presId="urn:microsoft.com/office/officeart/2005/8/layout/chevron2"/>
    <dgm:cxn modelId="{6B7B8A9E-F81E-8140-ADB2-9CAFF91C4948}" type="presParOf" srcId="{83E579DA-BA40-4864-9586-32C3F1DFF22B}" destId="{776D883C-EA8B-4EDF-AF01-FECAC48C40A1}" srcOrd="2" destOrd="0" presId="urn:microsoft.com/office/officeart/2005/8/layout/chevron2"/>
    <dgm:cxn modelId="{3E8FD46C-48AE-D345-990B-522A358BED8C}" type="presParOf" srcId="{776D883C-EA8B-4EDF-AF01-FECAC48C40A1}" destId="{C21E1300-E389-4068-9B17-A9B6DF3C06FC}" srcOrd="0" destOrd="0" presId="urn:microsoft.com/office/officeart/2005/8/layout/chevron2"/>
    <dgm:cxn modelId="{3329822D-562D-D34A-BC84-72FD0CC10172}" type="presParOf" srcId="{776D883C-EA8B-4EDF-AF01-FECAC48C40A1}" destId="{7B0B8B82-6160-4304-85C7-2A6C36281249}" srcOrd="1" destOrd="0" presId="urn:microsoft.com/office/officeart/2005/8/layout/chevron2"/>
    <dgm:cxn modelId="{63B584A3-0A77-7049-9EF0-0A42AED7A8E0}" type="presParOf" srcId="{83E579DA-BA40-4864-9586-32C3F1DFF22B}" destId="{F5834BF3-DDBB-4F7E-B41C-45B92D7FBC7B}" srcOrd="3" destOrd="0" presId="urn:microsoft.com/office/officeart/2005/8/layout/chevron2"/>
    <dgm:cxn modelId="{E5F2F523-95F9-204A-93A9-723065CAAFC3}" type="presParOf" srcId="{83E579DA-BA40-4864-9586-32C3F1DFF22B}" destId="{45E8FA1A-EE5C-4DBA-AC04-E6E8D9C6ABFC}" srcOrd="4" destOrd="0" presId="urn:microsoft.com/office/officeart/2005/8/layout/chevron2"/>
    <dgm:cxn modelId="{490D1688-BD58-7640-A978-689F5A590975}" type="presParOf" srcId="{45E8FA1A-EE5C-4DBA-AC04-E6E8D9C6ABFC}" destId="{7C120E8B-07AA-41B4-876A-2823EF6E36A7}" srcOrd="0" destOrd="0" presId="urn:microsoft.com/office/officeart/2005/8/layout/chevron2"/>
    <dgm:cxn modelId="{139EEECE-FB43-0542-A029-12E94B97627C}" type="presParOf" srcId="{45E8FA1A-EE5C-4DBA-AC04-E6E8D9C6ABFC}" destId="{723BAC41-249E-43DF-B4D5-3682EE354B65}" srcOrd="1" destOrd="0" presId="urn:microsoft.com/office/officeart/2005/8/layout/chevron2"/>
    <dgm:cxn modelId="{6FF9501F-013C-A141-8418-66F5EFD68B1E}" type="presParOf" srcId="{83E579DA-BA40-4864-9586-32C3F1DFF22B}" destId="{05056D5A-F896-4EDA-AB92-F67223C20F60}" srcOrd="5" destOrd="0" presId="urn:microsoft.com/office/officeart/2005/8/layout/chevron2"/>
    <dgm:cxn modelId="{39AE85F9-4497-A14C-8D75-C9A48BD905C1}" type="presParOf" srcId="{83E579DA-BA40-4864-9586-32C3F1DFF22B}" destId="{AD518E28-A588-45E3-842B-5A064F6E209C}" srcOrd="6" destOrd="0" presId="urn:microsoft.com/office/officeart/2005/8/layout/chevron2"/>
    <dgm:cxn modelId="{44A25E7C-A833-7E43-B7C6-BF9D4165AC37}" type="presParOf" srcId="{AD518E28-A588-45E3-842B-5A064F6E209C}" destId="{E33E9361-C571-4D33-A0C5-AC0D884A44D8}" srcOrd="0" destOrd="0" presId="urn:microsoft.com/office/officeart/2005/8/layout/chevron2"/>
    <dgm:cxn modelId="{854BFE8D-E5AE-3C43-BCE6-1FA5591A78C7}" type="presParOf" srcId="{AD518E28-A588-45E3-842B-5A064F6E209C}" destId="{FCFA1540-B7A5-4059-8DAD-FA51A6D8E9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F8C49-CD0E-4726-BAD1-C36B025B6F9F}">
      <dsp:nvSpPr>
        <dsp:cNvPr id="0" name=""/>
        <dsp:cNvSpPr/>
      </dsp:nvSpPr>
      <dsp:spPr>
        <a:xfrm rot="5400000">
          <a:off x="-140683" y="144808"/>
          <a:ext cx="937888" cy="6565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/>
              <a:cs typeface="Arial"/>
            </a:rPr>
            <a:t>1</a:t>
          </a:r>
        </a:p>
      </dsp:txBody>
      <dsp:txXfrm rot="-5400000">
        <a:off x="1" y="332386"/>
        <a:ext cx="656521" cy="281367"/>
      </dsp:txXfrm>
    </dsp:sp>
    <dsp:sp modelId="{EDB5D453-6311-4C96-BA82-3E23570206FE}">
      <dsp:nvSpPr>
        <dsp:cNvPr id="0" name=""/>
        <dsp:cNvSpPr/>
      </dsp:nvSpPr>
      <dsp:spPr>
        <a:xfrm rot="5400000">
          <a:off x="3890919" y="-3230272"/>
          <a:ext cx="609947" cy="70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kern="1200" dirty="0">
              <a:latin typeface="Arial"/>
              <a:cs typeface="Arial"/>
            </a:rPr>
            <a:t>Analisi esigenze – fabbisogni formativi</a:t>
          </a:r>
        </a:p>
      </dsp:txBody>
      <dsp:txXfrm rot="-5400000">
        <a:off x="656521" y="33901"/>
        <a:ext cx="7048969" cy="550397"/>
      </dsp:txXfrm>
    </dsp:sp>
    <dsp:sp modelId="{C21E1300-E389-4068-9B17-A9B6DF3C06FC}">
      <dsp:nvSpPr>
        <dsp:cNvPr id="0" name=""/>
        <dsp:cNvSpPr/>
      </dsp:nvSpPr>
      <dsp:spPr>
        <a:xfrm rot="5400000">
          <a:off x="-140683" y="930615"/>
          <a:ext cx="937888" cy="6565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/>
              <a:cs typeface="Arial"/>
            </a:rPr>
            <a:t>2</a:t>
          </a:r>
        </a:p>
      </dsp:txBody>
      <dsp:txXfrm rot="-5400000">
        <a:off x="1" y="1118193"/>
        <a:ext cx="656521" cy="281367"/>
      </dsp:txXfrm>
    </dsp:sp>
    <dsp:sp modelId="{7B0B8B82-6160-4304-85C7-2A6C36281249}">
      <dsp:nvSpPr>
        <dsp:cNvPr id="0" name=""/>
        <dsp:cNvSpPr/>
      </dsp:nvSpPr>
      <dsp:spPr>
        <a:xfrm rot="5400000">
          <a:off x="3891080" y="-2444625"/>
          <a:ext cx="609627" cy="70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Arial"/>
              <a:cs typeface="Arial"/>
            </a:rPr>
            <a:t>Progettazione della formazione</a:t>
          </a:r>
        </a:p>
      </dsp:txBody>
      <dsp:txXfrm rot="-5400000">
        <a:off x="656522" y="819693"/>
        <a:ext cx="7048984" cy="550107"/>
      </dsp:txXfrm>
    </dsp:sp>
    <dsp:sp modelId="{7C120E8B-07AA-41B4-876A-2823EF6E36A7}">
      <dsp:nvSpPr>
        <dsp:cNvPr id="0" name=""/>
        <dsp:cNvSpPr/>
      </dsp:nvSpPr>
      <dsp:spPr>
        <a:xfrm rot="5400000">
          <a:off x="-140683" y="1716423"/>
          <a:ext cx="937888" cy="6565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/>
              <a:cs typeface="Arial"/>
            </a:rPr>
            <a:t>3</a:t>
          </a:r>
        </a:p>
      </dsp:txBody>
      <dsp:txXfrm rot="-5400000">
        <a:off x="1" y="1904001"/>
        <a:ext cx="656521" cy="281367"/>
      </dsp:txXfrm>
    </dsp:sp>
    <dsp:sp modelId="{723BAC41-249E-43DF-B4D5-3682EE354B65}">
      <dsp:nvSpPr>
        <dsp:cNvPr id="0" name=""/>
        <dsp:cNvSpPr/>
      </dsp:nvSpPr>
      <dsp:spPr>
        <a:xfrm rot="5400000">
          <a:off x="3891080" y="-1658818"/>
          <a:ext cx="609627" cy="70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Arial"/>
              <a:cs typeface="Arial"/>
            </a:rPr>
            <a:t>Erogazione della formazione</a:t>
          </a:r>
        </a:p>
      </dsp:txBody>
      <dsp:txXfrm rot="-5400000">
        <a:off x="656522" y="1605500"/>
        <a:ext cx="7048984" cy="550107"/>
      </dsp:txXfrm>
    </dsp:sp>
    <dsp:sp modelId="{E33E9361-C571-4D33-A0C5-AC0D884A44D8}">
      <dsp:nvSpPr>
        <dsp:cNvPr id="0" name=""/>
        <dsp:cNvSpPr/>
      </dsp:nvSpPr>
      <dsp:spPr>
        <a:xfrm rot="5400000">
          <a:off x="-140683" y="2502230"/>
          <a:ext cx="937888" cy="6565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/>
              <a:cs typeface="Arial"/>
            </a:rPr>
            <a:t>4</a:t>
          </a:r>
        </a:p>
      </dsp:txBody>
      <dsp:txXfrm rot="-5400000">
        <a:off x="1" y="2689808"/>
        <a:ext cx="656521" cy="281367"/>
      </dsp:txXfrm>
    </dsp:sp>
    <dsp:sp modelId="{FCFA1540-B7A5-4059-8DAD-FA51A6D8E90E}">
      <dsp:nvSpPr>
        <dsp:cNvPr id="0" name=""/>
        <dsp:cNvSpPr/>
      </dsp:nvSpPr>
      <dsp:spPr>
        <a:xfrm rot="5400000">
          <a:off x="3891080" y="-873010"/>
          <a:ext cx="609627" cy="70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Arial"/>
              <a:cs typeface="Arial"/>
            </a:rPr>
            <a:t>Valutazione dei risultati</a:t>
          </a:r>
        </a:p>
      </dsp:txBody>
      <dsp:txXfrm rot="-5400000">
        <a:off x="656522" y="2391308"/>
        <a:ext cx="7048984" cy="55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4E51-3B87-3A45-AC6D-641E50E4D123}" type="datetimeFigureOut">
              <a:rPr lang="it-IT" smtClean="0"/>
              <a:pPr/>
              <a:t>10/06/21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6DF6-4CBC-E140-B12D-C485A65ECC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701309"/>
            <a:ext cx="9144000" cy="1156691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27200"/>
            <a:ext cx="7772400" cy="3752096"/>
          </a:xfrm>
        </p:spPr>
        <p:txBody>
          <a:bodyPr>
            <a:noAutofit/>
          </a:bodyPr>
          <a:lstStyle/>
          <a:p>
            <a:br>
              <a:rPr lang="it-IT" sz="4000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5000" b="1" dirty="0" err="1">
                <a:solidFill>
                  <a:srgbClr val="727272"/>
                </a:solidFill>
                <a:latin typeface="Arial"/>
                <a:cs typeface="Arial"/>
              </a:rPr>
              <a:t>Webinar</a:t>
            </a:r>
            <a:r>
              <a:rPr lang="it-IT" sz="5000" b="1" dirty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b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</a:br>
            <a:b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  <a:t>Lavorare nella</a:t>
            </a:r>
            <a:br>
              <a:rPr lang="it-IT" sz="4000" b="1" dirty="0">
                <a:solidFill>
                  <a:srgbClr val="727272"/>
                </a:solidFill>
                <a:latin typeface="Arial"/>
                <a:cs typeface="Arial"/>
              </a:rPr>
            </a:br>
            <a:r>
              <a:rPr lang="it-IT" sz="7200" b="1" dirty="0">
                <a:solidFill>
                  <a:srgbClr val="727272"/>
                </a:solidFill>
                <a:latin typeface="Arial"/>
                <a:cs typeface="Arial"/>
              </a:rPr>
              <a:t>Formazione</a:t>
            </a:r>
            <a:br>
              <a:rPr lang="it-IT" sz="7200" b="1" dirty="0">
                <a:solidFill>
                  <a:srgbClr val="727272"/>
                </a:solidFill>
                <a:latin typeface="Arial"/>
                <a:cs typeface="Arial"/>
              </a:rPr>
            </a:br>
            <a:br>
              <a:rPr lang="it-IT" sz="4000" dirty="0">
                <a:solidFill>
                  <a:srgbClr val="727272"/>
                </a:solidFill>
                <a:latin typeface="Arial"/>
                <a:cs typeface="Arial"/>
              </a:rPr>
            </a:br>
            <a:endParaRPr lang="it-IT" sz="4000" dirty="0">
              <a:solidFill>
                <a:srgbClr val="727272"/>
              </a:solidFill>
              <a:latin typeface="Arial"/>
              <a:cs typeface="Arial"/>
            </a:endParaRPr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270933" y="5723186"/>
            <a:ext cx="8585199" cy="113481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it-IT" sz="1800" b="1" dirty="0">
                <a:solidFill>
                  <a:schemeClr val="bg1"/>
                </a:solidFill>
                <a:latin typeface="Arial"/>
                <a:cs typeface="Arial"/>
              </a:rPr>
              <a:t>EvoForm</a:t>
            </a: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 Consulting – Selezione, Formazione e Coaching</a:t>
            </a:r>
          </a:p>
          <a:p>
            <a:pPr>
              <a:spcBef>
                <a:spcPts val="200"/>
              </a:spcBef>
            </a:pP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Mail: info@evoform.it  Web: www.evoform.it</a:t>
            </a:r>
          </a:p>
          <a:p>
            <a:pPr>
              <a:spcBef>
                <a:spcPts val="200"/>
              </a:spcBef>
            </a:pP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Via </a:t>
            </a:r>
            <a:r>
              <a:rPr lang="it-IT" sz="1800" dirty="0" err="1">
                <a:solidFill>
                  <a:schemeClr val="bg1"/>
                </a:solidFill>
                <a:latin typeface="Arial"/>
                <a:cs typeface="Arial"/>
              </a:rPr>
              <a:t>Marzorati</a:t>
            </a: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sz="1800" dirty="0" err="1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it-IT" sz="1800" dirty="0">
                <a:solidFill>
                  <a:schemeClr val="bg1"/>
                </a:solidFill>
                <a:latin typeface="Arial"/>
                <a:cs typeface="Arial"/>
              </a:rPr>
              <a:t> 21047 Saronno (Va)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55" y="326810"/>
            <a:ext cx="3030811" cy="14003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0" y="-3073400"/>
            <a:ext cx="1080000" cy="10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7" y="157996"/>
            <a:ext cx="732903" cy="73290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41" y="215001"/>
            <a:ext cx="618891" cy="6188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Formazione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916304"/>
            <a:ext cx="8594693" cy="7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La Formazione prevede un </a:t>
            </a:r>
            <a:r>
              <a:rPr lang="it-IT" sz="3000" i="1" dirty="0">
                <a:solidFill>
                  <a:srgbClr val="404040"/>
                </a:solidFill>
                <a:latin typeface="Arial"/>
                <a:cs typeface="Arial"/>
              </a:rPr>
              <a:t>iter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graphicFrame>
        <p:nvGraphicFramePr>
          <p:cNvPr id="11" name="Diagramma 10"/>
          <p:cNvGraphicFramePr/>
          <p:nvPr/>
        </p:nvGraphicFramePr>
        <p:xfrm>
          <a:off x="666068" y="2690805"/>
          <a:ext cx="7735266" cy="330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</a:t>
            </a:r>
            <a:r>
              <a:rPr lang="it-IT" sz="3400" b="1" noProof="0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Figure della Formazione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854136"/>
            <a:ext cx="8594693" cy="33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Chi opera nella Formazione: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Responsabile della Formazione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Progettista della Formazione (coadiuvato da Tecnici)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Formatore (saper essere)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Docente (sapere, saper fare)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it-IT" sz="2200" dirty="0" err="1">
                <a:solidFill>
                  <a:srgbClr val="404040"/>
                </a:solidFill>
                <a:latin typeface="Arial"/>
                <a:cs typeface="Arial"/>
              </a:rPr>
              <a:t>Co-docente</a:t>
            </a: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Tutor d’aula 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200" dirty="0">
                <a:solidFill>
                  <a:srgbClr val="404040"/>
                </a:solidFill>
                <a:latin typeface="Arial"/>
                <a:cs typeface="Arial"/>
              </a:rPr>
              <a:t> Esperto di Formazione Finanziata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2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sp>
        <p:nvSpPr>
          <p:cNvPr id="9" name="Freccia giù 8"/>
          <p:cNvSpPr/>
          <p:nvPr/>
        </p:nvSpPr>
        <p:spPr>
          <a:xfrm>
            <a:off x="4395733" y="5133052"/>
            <a:ext cx="408248" cy="4072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191317" y="5488969"/>
            <a:ext cx="736226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opportunità di lavoro!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metodologie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principali d</a:t>
            </a: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Formazione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46720" y="2325740"/>
            <a:ext cx="4518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Formazione d’aula</a:t>
            </a:r>
          </a:p>
        </p:txBody>
      </p:sp>
      <p:pic>
        <p:nvPicPr>
          <p:cNvPr id="19" name="Immagine 18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82" y="1912408"/>
            <a:ext cx="2395643" cy="157630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46720" y="4268170"/>
            <a:ext cx="814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Docenti e partecipanti </a:t>
            </a:r>
            <a:r>
              <a:rPr lang="it-IT" sz="3200" dirty="0">
                <a:solidFill>
                  <a:srgbClr val="404040"/>
                </a:solidFill>
                <a:latin typeface="Arial"/>
                <a:cs typeface="Arial"/>
              </a:rPr>
              <a:t>condividono uno spazio fisico e psicologico di lavoro.</a:t>
            </a:r>
            <a:endParaRPr lang="it-IT" sz="3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metodologie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principali d</a:t>
            </a: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Formazione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65280" y="2106266"/>
            <a:ext cx="4518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Formazione outdoor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998" y="1858217"/>
            <a:ext cx="2286000" cy="2032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5280" y="4268170"/>
            <a:ext cx="814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Docenti e partecipanti </a:t>
            </a:r>
            <a:r>
              <a:rPr lang="it-IT" sz="3200" dirty="0">
                <a:solidFill>
                  <a:srgbClr val="404040"/>
                </a:solidFill>
                <a:latin typeface="Arial"/>
                <a:cs typeface="Arial"/>
              </a:rPr>
              <a:t>lavorano in esterno, in spazi aperti, naturali.</a:t>
            </a:r>
            <a:endParaRPr lang="it-IT" sz="3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metodologie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principali d</a:t>
            </a: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Formazione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65280" y="2144324"/>
            <a:ext cx="451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E-learning o Formazione on-line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42" y="2144324"/>
            <a:ext cx="3175000" cy="23114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60662" y="4455724"/>
            <a:ext cx="814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04040"/>
                </a:solidFill>
                <a:latin typeface="Arial"/>
                <a:cs typeface="Arial"/>
              </a:rPr>
              <a:t>Il partecipante </a:t>
            </a:r>
            <a:r>
              <a:rPr lang="it-IT" sz="3200" dirty="0">
                <a:solidFill>
                  <a:srgbClr val="404040"/>
                </a:solidFill>
                <a:latin typeface="Arial"/>
                <a:cs typeface="Arial"/>
              </a:rPr>
              <a:t>frequenta un corso tramite PC, con l’assistenza remota di un tutor, o guardando il docente </a:t>
            </a:r>
            <a:r>
              <a:rPr lang="it-IT" sz="3200">
                <a:solidFill>
                  <a:srgbClr val="404040"/>
                </a:solidFill>
                <a:latin typeface="Arial"/>
                <a:cs typeface="Arial"/>
              </a:rPr>
              <a:t>tramite webcam.</a:t>
            </a:r>
            <a:endParaRPr lang="it-IT" sz="3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tipologie di Formazione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80400" y="2207256"/>
            <a:ext cx="3641599" cy="133040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Formazione Professionale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203709" y="2207256"/>
            <a:ext cx="3669572" cy="133040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Formazione Continua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380400" y="4293573"/>
            <a:ext cx="3595039" cy="14223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Figure specialistiche: estetiste, cuochi, giardinieri, barman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203709" y="4293573"/>
            <a:ext cx="3595039" cy="14223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/>
                <a:cs typeface="Arial"/>
              </a:rPr>
              <a:t>Tecnica, Informatica, Lingue Straniere, Sicurezza, Diritti e Doveri dei Lavoratori, Comunicazione, Marketing, Finanza ecc. 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905158" y="3631058"/>
            <a:ext cx="408248" cy="6625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giù 12"/>
          <p:cNvSpPr/>
          <p:nvPr/>
        </p:nvSpPr>
        <p:spPr>
          <a:xfrm>
            <a:off x="6849495" y="3603508"/>
            <a:ext cx="408248" cy="6625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tipologie di Formazione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80400" y="2207256"/>
            <a:ext cx="3641599" cy="133040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Formazione Aziendale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203709" y="2207256"/>
            <a:ext cx="3669572" cy="133040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Formazione Privata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380400" y="4293573"/>
            <a:ext cx="3595039" cy="14223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Lavoratori di un’azienda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203709" y="4293573"/>
            <a:ext cx="3595039" cy="14223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latin typeface="Arial"/>
                <a:cs typeface="Arial"/>
              </a:rPr>
              <a:t>Singoli interessati a un argomento specifico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905158" y="3631058"/>
            <a:ext cx="408248" cy="6625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giù 12"/>
          <p:cNvSpPr/>
          <p:nvPr/>
        </p:nvSpPr>
        <p:spPr>
          <a:xfrm>
            <a:off x="6849495" y="3603508"/>
            <a:ext cx="408248" cy="6625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</a:t>
            </a: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aree 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 </a:t>
            </a:r>
            <a:r>
              <a:rPr kumimoji="0" lang="it-IT" sz="3400" b="1" i="0" u="none" strike="noStrike" kern="1200" cap="none" spc="0" normalizeH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EvoForm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it-IT" sz="3400" b="1" i="0" u="none" strike="noStrike" kern="1200" cap="none" spc="0" normalizeH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Consulting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80400" y="2207255"/>
            <a:ext cx="4049847" cy="37795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300" b="1" dirty="0">
                <a:latin typeface="Arial"/>
                <a:cs typeface="Arial"/>
              </a:rPr>
              <a:t>Competenze trasversali:</a:t>
            </a:r>
            <a:r>
              <a:rPr lang="it-IT" sz="2300" dirty="0">
                <a:latin typeface="Arial"/>
                <a:cs typeface="Arial"/>
              </a:rPr>
              <a:t>  - </a:t>
            </a:r>
            <a:r>
              <a:rPr lang="it-IT" sz="2100" dirty="0">
                <a:latin typeface="Arial"/>
                <a:cs typeface="Arial"/>
              </a:rPr>
              <a:t>comunicazione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lavoro di gruppo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leadership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</a:t>
            </a:r>
            <a:r>
              <a:rPr lang="it-IT" sz="2100" dirty="0" err="1">
                <a:latin typeface="Arial"/>
                <a:cs typeface="Arial"/>
              </a:rPr>
              <a:t>problem</a:t>
            </a:r>
            <a:r>
              <a:rPr lang="it-IT" sz="2100" dirty="0">
                <a:latin typeface="Arial"/>
                <a:cs typeface="Arial"/>
              </a:rPr>
              <a:t> </a:t>
            </a:r>
            <a:r>
              <a:rPr lang="it-IT" sz="2100" dirty="0" err="1">
                <a:latin typeface="Arial"/>
                <a:cs typeface="Arial"/>
              </a:rPr>
              <a:t>solving</a:t>
            </a:r>
            <a:endParaRPr lang="it-IT" sz="2100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gestione dello stress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gestione del tempo 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motivazione del personale</a:t>
            </a:r>
          </a:p>
          <a:p>
            <a:pPr>
              <a:buFontTx/>
              <a:buChar char="-"/>
            </a:pPr>
            <a:r>
              <a:rPr lang="it-IT" sz="2100" dirty="0">
                <a:latin typeface="Arial"/>
                <a:cs typeface="Arial"/>
              </a:rPr>
              <a:t> marketing</a:t>
            </a:r>
          </a:p>
          <a:p>
            <a:pPr>
              <a:buFontTx/>
              <a:buChar char="-"/>
            </a:pPr>
            <a:endParaRPr lang="it-IT" sz="2100" dirty="0">
              <a:latin typeface="Arial"/>
              <a:cs typeface="Arial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826965" y="2207255"/>
            <a:ext cx="4049847" cy="37795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300" b="1" dirty="0">
                <a:latin typeface="Arial"/>
                <a:cs typeface="Arial"/>
              </a:rPr>
              <a:t>Lingue straniere: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inglese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tedesco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russo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francese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turco</a:t>
            </a:r>
          </a:p>
          <a:p>
            <a:pPr>
              <a:buFontTx/>
              <a:buChar char="-"/>
            </a:pPr>
            <a:endParaRPr lang="it-IT" sz="2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</a:t>
            </a: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aree 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 </a:t>
            </a:r>
            <a:r>
              <a:rPr kumimoji="0" lang="it-IT" sz="3400" b="1" i="0" u="none" strike="noStrike" kern="1200" cap="none" spc="0" normalizeH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EvoForm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it-IT" sz="3400" b="1" i="0" u="none" strike="noStrike" kern="1200" cap="none" spc="0" normalizeH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Consulting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80400" y="2207255"/>
            <a:ext cx="4049847" cy="37795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300" b="1" dirty="0">
                <a:latin typeface="Arial"/>
                <a:cs typeface="Arial"/>
              </a:rPr>
              <a:t>Sicurezza sul lavoro:</a:t>
            </a:r>
          </a:p>
          <a:p>
            <a:r>
              <a:rPr lang="it-IT" sz="2300" dirty="0">
                <a:latin typeface="Arial"/>
                <a:cs typeface="Arial"/>
              </a:rPr>
              <a:t>- Formazione Generale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Formazione Specifica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Comunicazione (RLS)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Rischi Psicosociali (RSPP)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Stress lavoro-correlato</a:t>
            </a:r>
          </a:p>
          <a:p>
            <a:r>
              <a:rPr lang="it-IT" sz="2300" b="1" dirty="0">
                <a:latin typeface="Arial"/>
                <a:cs typeface="Arial"/>
              </a:rPr>
              <a:t>Sicurezza alimentare</a:t>
            </a:r>
            <a:r>
              <a:rPr lang="it-IT" sz="2300" dirty="0">
                <a:latin typeface="Arial"/>
                <a:cs typeface="Arial"/>
              </a:rPr>
              <a:t>: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HACCP</a:t>
            </a:r>
          </a:p>
          <a:p>
            <a:pPr>
              <a:buFontTx/>
              <a:buChar char="-"/>
            </a:pPr>
            <a:endParaRPr lang="it-IT" sz="2300" dirty="0">
              <a:latin typeface="Arial"/>
              <a:cs typeface="Arial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826965" y="2207255"/>
            <a:ext cx="4049847" cy="37795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300" b="1" dirty="0">
                <a:latin typeface="Arial"/>
                <a:cs typeface="Arial"/>
              </a:rPr>
              <a:t>Corsi: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Comunicazione Efficace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Team </a:t>
            </a:r>
            <a:r>
              <a:rPr lang="it-IT" sz="2300" dirty="0" err="1">
                <a:latin typeface="Arial"/>
                <a:cs typeface="Arial"/>
              </a:rPr>
              <a:t>working</a:t>
            </a:r>
            <a:endParaRPr lang="it-IT" sz="2300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Team Building</a:t>
            </a:r>
          </a:p>
          <a:p>
            <a:pPr>
              <a:buFontTx/>
              <a:buChar char="-"/>
            </a:pPr>
            <a:r>
              <a:rPr lang="it-IT" sz="2300" dirty="0">
                <a:latin typeface="Arial"/>
                <a:cs typeface="Arial"/>
              </a:rPr>
              <a:t> Formazione ad hoc</a:t>
            </a:r>
          </a:p>
          <a:p>
            <a:pPr>
              <a:buFontTx/>
              <a:buChar char="-"/>
            </a:pPr>
            <a:endParaRPr lang="it-IT" sz="2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 corso Formazione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Formatori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44507" y="3125789"/>
            <a:ext cx="8594693" cy="12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t-IT" sz="2400" dirty="0">
                <a:solidFill>
                  <a:srgbClr val="404040"/>
                </a:solidFill>
                <a:latin typeface="Arial"/>
                <a:cs typeface="Arial"/>
              </a:rPr>
              <a:t>E’ finalizzato alla costruzione di una </a:t>
            </a:r>
            <a:r>
              <a:rPr lang="it-IT" sz="2400" b="1" dirty="0">
                <a:solidFill>
                  <a:srgbClr val="404040"/>
                </a:solidFill>
                <a:latin typeface="Arial"/>
                <a:cs typeface="Arial"/>
              </a:rPr>
              <a:t>identità</a:t>
            </a:r>
            <a:r>
              <a:rPr lang="it-IT" sz="2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it-IT" sz="2400" b="1" dirty="0">
                <a:solidFill>
                  <a:srgbClr val="404040"/>
                </a:solidFill>
                <a:latin typeface="Arial"/>
                <a:cs typeface="Arial"/>
              </a:rPr>
              <a:t>professionale</a:t>
            </a:r>
            <a:r>
              <a:rPr lang="it-IT" sz="2400" dirty="0">
                <a:solidFill>
                  <a:srgbClr val="404040"/>
                </a:solidFill>
                <a:latin typeface="Arial"/>
                <a:cs typeface="Arial"/>
              </a:rPr>
              <a:t> specifica come quella del </a:t>
            </a:r>
            <a:r>
              <a:rPr lang="it-IT" sz="2400" b="1" dirty="0">
                <a:solidFill>
                  <a:srgbClr val="404040"/>
                </a:solidFill>
                <a:latin typeface="Arial"/>
                <a:cs typeface="Arial"/>
              </a:rPr>
              <a:t>formatore</a:t>
            </a:r>
            <a:r>
              <a:rPr lang="it-IT" sz="2400" dirty="0">
                <a:solidFill>
                  <a:srgbClr val="404040"/>
                </a:solidFill>
                <a:latin typeface="Arial"/>
                <a:cs typeface="Arial"/>
              </a:rPr>
              <a:t>, spendibile nel vasto mercato della formazione.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 eaLnBrk="0" hangingPunct="0">
              <a:spcBef>
                <a:spcPct val="20000"/>
              </a:spcBef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 team di EvoForm Consulting</a:t>
            </a: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854136"/>
            <a:ext cx="8594693" cy="22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5 Psicologi del Lavoro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4 Ingegneri e 4 tecnici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3 Docenti di Lingue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1 Segretaria</a:t>
            </a:r>
          </a:p>
        </p:txBody>
      </p:sp>
      <p:pic>
        <p:nvPicPr>
          <p:cNvPr id="10" name="Immagine 9" descr="Fotolia_7469010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920" y="2645549"/>
            <a:ext cx="2125153" cy="195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eccia giù 11"/>
          <p:cNvSpPr/>
          <p:nvPr/>
        </p:nvSpPr>
        <p:spPr>
          <a:xfrm>
            <a:off x="2721654" y="4266023"/>
            <a:ext cx="408248" cy="66251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527149" y="5089695"/>
            <a:ext cx="29030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>
                <a:solidFill>
                  <a:srgbClr val="404040"/>
                </a:solidFill>
                <a:latin typeface="Arial"/>
                <a:cs typeface="Arial"/>
              </a:rPr>
              <a:t>20 docenti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87" y="723047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09"/>
            <a:ext cx="3244312" cy="438609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 corso Formazione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Formatori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A8484331-D92F-EC4C-8F22-D2FEA833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31" y="149284"/>
            <a:ext cx="4637982" cy="65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87" y="723047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09"/>
            <a:ext cx="3244312" cy="438609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 corso Formazione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Formatori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DC6A74-0A02-7F4E-BCF3-AE633884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242" y="154595"/>
            <a:ext cx="4630471" cy="65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 team di EvoForm Consulting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5853" y="5180403"/>
            <a:ext cx="29030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>
                <a:solidFill>
                  <a:srgbClr val="404040"/>
                </a:solidFill>
                <a:latin typeface="Arial"/>
                <a:cs typeface="Arial"/>
              </a:rPr>
              <a:t>20 docenti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73" y="1972884"/>
            <a:ext cx="4031239" cy="279163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481931" y="4827250"/>
            <a:ext cx="5356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404040"/>
                </a:solidFill>
                <a:latin typeface="Arial"/>
                <a:cs typeface="Arial"/>
              </a:rPr>
              <a:t>oltre 3.000 ore annue formazione erogata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attività</a:t>
            </a: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854136"/>
            <a:ext cx="8594693" cy="39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Formazione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Selezione del Personale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 err="1">
                <a:solidFill>
                  <a:srgbClr val="404040"/>
                </a:solidFill>
                <a:latin typeface="Arial"/>
                <a:cs typeface="Arial"/>
              </a:rPr>
              <a:t>Coaching</a:t>
            </a: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Consulenza organizzativa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Consulenze psicologiche a privati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Valutazione rischio stress lavoro-correlato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Formazione Finanziata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Outplacement</a:t>
            </a: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68288" indent="-268288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 eaLnBrk="0" hangingPunct="0">
              <a:spcBef>
                <a:spcPct val="20000"/>
              </a:spcBef>
              <a:buFont typeface="Arial" pitchFamily="30" charset="0"/>
              <a:buNone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lienti &amp; Collaborazioni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854136"/>
            <a:ext cx="8594693" cy="22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Aziende private e pubbliche: produttive e di servizi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Scuole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 Privati</a:t>
            </a:r>
          </a:p>
        </p:txBody>
      </p:sp>
      <p:pic>
        <p:nvPicPr>
          <p:cNvPr id="9" name="Immagine 8" descr="Fotolia_8907479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" y="4088379"/>
            <a:ext cx="2662930" cy="1775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Formazione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916303"/>
            <a:ext cx="8594693" cy="11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500" dirty="0">
                <a:solidFill>
                  <a:srgbClr val="404040"/>
                </a:solidFill>
                <a:latin typeface="Arial"/>
                <a:cs typeface="Arial"/>
              </a:rPr>
              <a:t>“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Processo finalizzato a generare un cambiamento </a:t>
            </a:r>
            <a:r>
              <a:rPr lang="it-IT" sz="3000" b="1" dirty="0">
                <a:solidFill>
                  <a:srgbClr val="404040"/>
                </a:solidFill>
                <a:latin typeface="Arial"/>
                <a:cs typeface="Arial"/>
              </a:rPr>
              <a:t>stabile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 e </a:t>
            </a:r>
            <a:r>
              <a:rPr lang="it-IT" sz="3000" b="1" dirty="0">
                <a:solidFill>
                  <a:srgbClr val="404040"/>
                </a:solidFill>
                <a:latin typeface="Arial"/>
                <a:cs typeface="Arial"/>
              </a:rPr>
              <a:t>duraturo </a:t>
            </a: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nelle persone”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sp>
        <p:nvSpPr>
          <p:cNvPr id="9" name="Sottotitolo 6"/>
          <p:cNvSpPr>
            <a:spLocks/>
          </p:cNvSpPr>
          <p:nvPr/>
        </p:nvSpPr>
        <p:spPr bwMode="auto">
          <a:xfrm>
            <a:off x="293840" y="3248358"/>
            <a:ext cx="8594693" cy="26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Attività volta a migliorare le </a:t>
            </a:r>
            <a:r>
              <a:rPr lang="it-IT" sz="2800" b="1" dirty="0">
                <a:solidFill>
                  <a:srgbClr val="404040"/>
                </a:solidFill>
                <a:latin typeface="Arial"/>
                <a:cs typeface="Arial"/>
              </a:rPr>
              <a:t>conoscenze</a:t>
            </a: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, le </a:t>
            </a:r>
            <a:r>
              <a:rPr lang="it-IT" sz="2800" b="1" dirty="0">
                <a:solidFill>
                  <a:srgbClr val="404040"/>
                </a:solidFill>
                <a:latin typeface="Arial"/>
                <a:cs typeface="Arial"/>
              </a:rPr>
              <a:t>competenze</a:t>
            </a: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 e l’</a:t>
            </a:r>
            <a:r>
              <a:rPr lang="it-IT" sz="2800" b="1" dirty="0">
                <a:solidFill>
                  <a:srgbClr val="404040"/>
                </a:solidFill>
                <a:latin typeface="Arial"/>
                <a:cs typeface="Arial"/>
              </a:rPr>
              <a:t>approccio</a:t>
            </a: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 delle persone ovvero del:</a:t>
            </a:r>
          </a:p>
          <a:p>
            <a:pPr algn="ctr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 sapere</a:t>
            </a:r>
          </a:p>
          <a:p>
            <a:pPr algn="ctr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 saper fare</a:t>
            </a:r>
          </a:p>
          <a:p>
            <a:pPr algn="ctr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800" dirty="0">
                <a:solidFill>
                  <a:srgbClr val="404040"/>
                </a:solidFill>
                <a:latin typeface="Arial"/>
                <a:cs typeface="Arial"/>
              </a:rPr>
              <a:t> saper essere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 opportunità</a:t>
            </a: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8287676-39AF-D141-A11D-A7B5036F8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5761"/>
            <a:ext cx="9144000" cy="4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</a:t>
            </a:r>
            <a:r>
              <a:rPr lang="it-IT" sz="3400" b="1" dirty="0">
                <a:solidFill>
                  <a:srgbClr val="727272"/>
                </a:solidFill>
                <a:latin typeface="Arial"/>
                <a:ea typeface="+mj-ea"/>
                <a:cs typeface="Arial"/>
              </a:rPr>
              <a:t>.A.Q.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sp>
        <p:nvSpPr>
          <p:cNvPr id="8" name="Sottotitolo 6">
            <a:extLst>
              <a:ext uri="{FF2B5EF4-FFF2-40B4-BE49-F238E27FC236}">
                <a16:creationId xmlns:a16="http://schemas.microsoft.com/office/drawing/2014/main" id="{E9F6C02A-EC02-5347-B166-80439E6460F6}"/>
              </a:ext>
            </a:extLst>
          </p:cNvPr>
          <p:cNvSpPr>
            <a:spLocks/>
          </p:cNvSpPr>
          <p:nvPr/>
        </p:nvSpPr>
        <p:spPr bwMode="auto">
          <a:xfrm>
            <a:off x="221369" y="1854136"/>
            <a:ext cx="8594693" cy="37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Chi può diventare </a:t>
            </a:r>
            <a:r>
              <a:rPr lang="it-IT" sz="2000" b="1" dirty="0">
                <a:solidFill>
                  <a:srgbClr val="404040"/>
                </a:solidFill>
                <a:latin typeface="Arial"/>
                <a:cs typeface="Arial"/>
              </a:rPr>
              <a:t>formatore</a:t>
            </a: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? </a:t>
            </a:r>
          </a:p>
          <a:p>
            <a:pPr algn="just"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Chiunque, non servono requisiti (salvo per la formazione in campo sicurezza).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E’ necessario «acquisire </a:t>
            </a:r>
            <a:r>
              <a:rPr lang="it-IT" sz="2000" b="1" dirty="0">
                <a:solidFill>
                  <a:srgbClr val="404040"/>
                </a:solidFill>
                <a:latin typeface="Arial"/>
                <a:cs typeface="Arial"/>
              </a:rPr>
              <a:t>ore</a:t>
            </a: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»? </a:t>
            </a:r>
          </a:p>
          <a:p>
            <a:pPr algn="just"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Solo in campo sicurezza, per altri ambiti non è necessario acquisire ore.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it-IT" sz="2000" b="1" dirty="0">
                <a:solidFill>
                  <a:srgbClr val="404040"/>
                </a:solidFill>
                <a:latin typeface="Arial"/>
                <a:cs typeface="Arial"/>
              </a:rPr>
              <a:t>Come</a:t>
            </a: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posso farlo? </a:t>
            </a:r>
          </a:p>
          <a:p>
            <a:pPr algn="just"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Puoi proporti come docente alle società di Formazione.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E’ necessario partecipare a </a:t>
            </a:r>
            <a:r>
              <a:rPr lang="it-IT" sz="2000" b="1" dirty="0">
                <a:solidFill>
                  <a:srgbClr val="404040"/>
                </a:solidFill>
                <a:latin typeface="Arial"/>
                <a:cs typeface="Arial"/>
              </a:rPr>
              <a:t>bandi</a:t>
            </a: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? </a:t>
            </a:r>
          </a:p>
          <a:p>
            <a:pPr algn="just"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No!</a:t>
            </a: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 Come posso </a:t>
            </a:r>
            <a:r>
              <a:rPr lang="it-IT" sz="2000" b="1" dirty="0">
                <a:solidFill>
                  <a:srgbClr val="404040"/>
                </a:solidFill>
                <a:latin typeface="Arial"/>
                <a:cs typeface="Arial"/>
              </a:rPr>
              <a:t>iniziare</a:t>
            </a: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? </a:t>
            </a:r>
          </a:p>
          <a:p>
            <a:pPr algn="just"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404040"/>
                </a:solidFill>
                <a:latin typeface="Arial"/>
                <a:cs typeface="Arial"/>
              </a:rPr>
              <a:t>Struttura il corso di tuo interesse e proponilo alle società di formazione oppure caricalo online!</a:t>
            </a:r>
          </a:p>
        </p:txBody>
      </p:sp>
    </p:spTree>
    <p:extLst>
      <p:ext uri="{BB962C8B-B14F-4D97-AF65-F5344CB8AC3E}">
        <p14:creationId xmlns:p14="http://schemas.microsoft.com/office/powerpoint/2010/main" val="8682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31" y="261913"/>
            <a:ext cx="1537811" cy="7105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243022"/>
            <a:ext cx="9144000" cy="614978"/>
          </a:xfrm>
          <a:prstGeom prst="rect">
            <a:avLst/>
          </a:prstGeom>
          <a:solidFill>
            <a:srgbClr val="F452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304800" y="1038310"/>
            <a:ext cx="8382000" cy="692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it-IT" sz="3400" b="1" i="0" u="none" strike="noStrike" kern="1200" cap="none" spc="0" normalizeH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Formazione</a:t>
            </a:r>
            <a:endParaRPr kumimoji="0" lang="it-IT" sz="34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Sottotitolo 6"/>
          <p:cNvSpPr>
            <a:spLocks/>
          </p:cNvSpPr>
          <p:nvPr/>
        </p:nvSpPr>
        <p:spPr bwMode="auto">
          <a:xfrm>
            <a:off x="221369" y="1916303"/>
            <a:ext cx="8594693" cy="14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it-IT" sz="3000" dirty="0">
                <a:solidFill>
                  <a:srgbClr val="404040"/>
                </a:solidFill>
                <a:latin typeface="Arial"/>
                <a:cs typeface="Arial"/>
              </a:rPr>
              <a:t>Attività specifica in cui un committente si rivolge a un consulente considerato in grado di formare i clienti finali.</a:t>
            </a: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 eaLnBrk="0" hangingPunct="0">
              <a:spcBef>
                <a:spcPct val="20000"/>
              </a:spcBef>
              <a:buFont typeface="Arial"/>
              <a:buChar char="•"/>
            </a:pPr>
            <a:endParaRPr lang="it-IT" sz="2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" name="Immagine 9" descr="Fotolia_1355687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9" y="250160"/>
            <a:ext cx="2395643" cy="1576300"/>
          </a:xfrm>
          <a:prstGeom prst="rect">
            <a:avLst/>
          </a:prstGeom>
        </p:spPr>
      </p:pic>
      <p:sp>
        <p:nvSpPr>
          <p:cNvPr id="20" name="Triangolo isoscele 19"/>
          <p:cNvSpPr/>
          <p:nvPr/>
        </p:nvSpPr>
        <p:spPr>
          <a:xfrm>
            <a:off x="3294815" y="3516697"/>
            <a:ext cx="2966221" cy="231782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/>
                <a:cs typeface="Arial"/>
              </a:rPr>
              <a:t>Attività Formativa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960884" y="3028265"/>
            <a:ext cx="17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Consulente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573293" y="5498487"/>
            <a:ext cx="17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Cliente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352747" y="5464396"/>
            <a:ext cx="17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/>
                <a:cs typeface="Arial"/>
              </a:rPr>
              <a:t>Committente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611</Words>
  <Application>Microsoft Macintosh PowerPoint</Application>
  <PresentationFormat>Presentazione su schermo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 Webinar   Lavorare nella Formazione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EvoForm Consulting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subject/>
  <dc:creator>Claudio Catalano</dc:creator>
  <cp:keywords/>
  <dc:description>www.evoform.it</dc:description>
  <cp:lastModifiedBy>a.gennari6@campus.unimib.it</cp:lastModifiedBy>
  <cp:revision>135</cp:revision>
  <cp:lastPrinted>2012-03-14T19:49:01Z</cp:lastPrinted>
  <dcterms:created xsi:type="dcterms:W3CDTF">2014-11-14T09:29:53Z</dcterms:created>
  <dcterms:modified xsi:type="dcterms:W3CDTF">2021-06-10T06:50:45Z</dcterms:modified>
  <cp:category/>
</cp:coreProperties>
</file>